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49" r:id="rId1"/>
    <p:sldMasterId id="2147483961" r:id="rId2"/>
  </p:sldMasterIdLst>
  <p:notesMasterIdLst>
    <p:notesMasterId r:id="rId145"/>
  </p:notesMasterIdLst>
  <p:handoutMasterIdLst>
    <p:handoutMasterId r:id="rId146"/>
  </p:handoutMasterIdLst>
  <p:sldIdLst>
    <p:sldId id="720" r:id="rId3"/>
    <p:sldId id="705" r:id="rId4"/>
    <p:sldId id="912" r:id="rId5"/>
    <p:sldId id="915" r:id="rId6"/>
    <p:sldId id="916" r:id="rId7"/>
    <p:sldId id="837" r:id="rId8"/>
    <p:sldId id="838" r:id="rId9"/>
    <p:sldId id="960" r:id="rId10"/>
    <p:sldId id="913" r:id="rId11"/>
    <p:sldId id="914" r:id="rId12"/>
    <p:sldId id="917" r:id="rId13"/>
    <p:sldId id="918" r:id="rId14"/>
    <p:sldId id="919" r:id="rId15"/>
    <p:sldId id="920" r:id="rId16"/>
    <p:sldId id="1049" r:id="rId17"/>
    <p:sldId id="1050" r:id="rId18"/>
    <p:sldId id="921" r:id="rId19"/>
    <p:sldId id="922" r:id="rId20"/>
    <p:sldId id="1051" r:id="rId21"/>
    <p:sldId id="923" r:id="rId22"/>
    <p:sldId id="924" r:id="rId23"/>
    <p:sldId id="925" r:id="rId24"/>
    <p:sldId id="938" r:id="rId25"/>
    <p:sldId id="926" r:id="rId26"/>
    <p:sldId id="929" r:id="rId27"/>
    <p:sldId id="930" r:id="rId28"/>
    <p:sldId id="927" r:id="rId29"/>
    <p:sldId id="931" r:id="rId30"/>
    <p:sldId id="932" r:id="rId31"/>
    <p:sldId id="933" r:id="rId32"/>
    <p:sldId id="935" r:id="rId33"/>
    <p:sldId id="936" r:id="rId34"/>
    <p:sldId id="937" r:id="rId35"/>
    <p:sldId id="934" r:id="rId36"/>
    <p:sldId id="939" r:id="rId37"/>
    <p:sldId id="940" r:id="rId38"/>
    <p:sldId id="941" r:id="rId39"/>
    <p:sldId id="944" r:id="rId40"/>
    <p:sldId id="945" r:id="rId41"/>
    <p:sldId id="943" r:id="rId42"/>
    <p:sldId id="946" r:id="rId43"/>
    <p:sldId id="947" r:id="rId44"/>
    <p:sldId id="948" r:id="rId45"/>
    <p:sldId id="949" r:id="rId46"/>
    <p:sldId id="950" r:id="rId47"/>
    <p:sldId id="951" r:id="rId48"/>
    <p:sldId id="952" r:id="rId49"/>
    <p:sldId id="954" r:id="rId50"/>
    <p:sldId id="955" r:id="rId51"/>
    <p:sldId id="956" r:id="rId52"/>
    <p:sldId id="957" r:id="rId53"/>
    <p:sldId id="958" r:id="rId54"/>
    <p:sldId id="959" r:id="rId55"/>
    <p:sldId id="961" r:id="rId56"/>
    <p:sldId id="962" r:id="rId57"/>
    <p:sldId id="963" r:id="rId58"/>
    <p:sldId id="964" r:id="rId59"/>
    <p:sldId id="965" r:id="rId60"/>
    <p:sldId id="966" r:id="rId61"/>
    <p:sldId id="967" r:id="rId62"/>
    <p:sldId id="968" r:id="rId63"/>
    <p:sldId id="969" r:id="rId64"/>
    <p:sldId id="970" r:id="rId65"/>
    <p:sldId id="971" r:id="rId66"/>
    <p:sldId id="972" r:id="rId67"/>
    <p:sldId id="973" r:id="rId68"/>
    <p:sldId id="974" r:id="rId69"/>
    <p:sldId id="975" r:id="rId70"/>
    <p:sldId id="976" r:id="rId71"/>
    <p:sldId id="977" r:id="rId72"/>
    <p:sldId id="978" r:id="rId73"/>
    <p:sldId id="979" r:id="rId74"/>
    <p:sldId id="980" r:id="rId75"/>
    <p:sldId id="981" r:id="rId76"/>
    <p:sldId id="982" r:id="rId77"/>
    <p:sldId id="983" r:id="rId78"/>
    <p:sldId id="984" r:id="rId79"/>
    <p:sldId id="985" r:id="rId80"/>
    <p:sldId id="986" r:id="rId81"/>
    <p:sldId id="987" r:id="rId82"/>
    <p:sldId id="988" r:id="rId83"/>
    <p:sldId id="989" r:id="rId84"/>
    <p:sldId id="990" r:id="rId85"/>
    <p:sldId id="991" r:id="rId86"/>
    <p:sldId id="992" r:id="rId87"/>
    <p:sldId id="993" r:id="rId88"/>
    <p:sldId id="994" r:id="rId89"/>
    <p:sldId id="995" r:id="rId90"/>
    <p:sldId id="996" r:id="rId91"/>
    <p:sldId id="997" r:id="rId92"/>
    <p:sldId id="998" r:id="rId93"/>
    <p:sldId id="999" r:id="rId94"/>
    <p:sldId id="1000" r:id="rId95"/>
    <p:sldId id="1001" r:id="rId96"/>
    <p:sldId id="1002" r:id="rId97"/>
    <p:sldId id="1003" r:id="rId98"/>
    <p:sldId id="1004" r:id="rId99"/>
    <p:sldId id="1005" r:id="rId100"/>
    <p:sldId id="1006" r:id="rId101"/>
    <p:sldId id="1007" r:id="rId102"/>
    <p:sldId id="1008" r:id="rId103"/>
    <p:sldId id="1009" r:id="rId104"/>
    <p:sldId id="1010" r:id="rId105"/>
    <p:sldId id="1011" r:id="rId106"/>
    <p:sldId id="1012" r:id="rId107"/>
    <p:sldId id="1013" r:id="rId108"/>
    <p:sldId id="1014" r:id="rId109"/>
    <p:sldId id="1015" r:id="rId110"/>
    <p:sldId id="1016" r:id="rId111"/>
    <p:sldId id="1017" r:id="rId112"/>
    <p:sldId id="1018" r:id="rId113"/>
    <p:sldId id="1019" r:id="rId114"/>
    <p:sldId id="1020" r:id="rId115"/>
    <p:sldId id="1021" r:id="rId116"/>
    <p:sldId id="1022" r:id="rId117"/>
    <p:sldId id="1023" r:id="rId118"/>
    <p:sldId id="1024" r:id="rId119"/>
    <p:sldId id="1025" r:id="rId120"/>
    <p:sldId id="1026" r:id="rId121"/>
    <p:sldId id="1034" r:id="rId122"/>
    <p:sldId id="1035" r:id="rId123"/>
    <p:sldId id="1036" r:id="rId124"/>
    <p:sldId id="1037" r:id="rId125"/>
    <p:sldId id="1027" r:id="rId126"/>
    <p:sldId id="1028" r:id="rId127"/>
    <p:sldId id="1029" r:id="rId128"/>
    <p:sldId id="1030" r:id="rId129"/>
    <p:sldId id="1031" r:id="rId130"/>
    <p:sldId id="1032" r:id="rId131"/>
    <p:sldId id="1033" r:id="rId132"/>
    <p:sldId id="1038" r:id="rId133"/>
    <p:sldId id="1039" r:id="rId134"/>
    <p:sldId id="1040" r:id="rId135"/>
    <p:sldId id="1041" r:id="rId136"/>
    <p:sldId id="1042" r:id="rId137"/>
    <p:sldId id="1043" r:id="rId138"/>
    <p:sldId id="1048" r:id="rId139"/>
    <p:sldId id="1044" r:id="rId140"/>
    <p:sldId id="1045" r:id="rId141"/>
    <p:sldId id="1046" r:id="rId142"/>
    <p:sldId id="1047" r:id="rId143"/>
    <p:sldId id="716" r:id="rId144"/>
  </p:sldIdLst>
  <p:sldSz cx="9144000" cy="6858000" type="screen4x3"/>
  <p:notesSz cx="9929813" cy="6799263"/>
  <p:defaultTextStyle>
    <a:defPPr>
      <a:defRPr lang="pl-PL"/>
    </a:defPPr>
    <a:lvl1pPr algn="r" rtl="0" fontAlgn="base">
      <a:spcBef>
        <a:spcPct val="0"/>
      </a:spcBef>
      <a:spcAft>
        <a:spcPct val="0"/>
      </a:spcAft>
      <a:defRPr b="1" kern="1200">
        <a:solidFill>
          <a:schemeClr val="accent1"/>
        </a:solidFill>
        <a:latin typeface="Arial" charset="0"/>
        <a:ea typeface="+mn-ea"/>
        <a:cs typeface="+mn-cs"/>
      </a:defRPr>
    </a:lvl1pPr>
    <a:lvl2pPr marL="457200" algn="r" rtl="0" fontAlgn="base">
      <a:spcBef>
        <a:spcPct val="0"/>
      </a:spcBef>
      <a:spcAft>
        <a:spcPct val="0"/>
      </a:spcAft>
      <a:defRPr b="1" kern="1200">
        <a:solidFill>
          <a:schemeClr val="accent1"/>
        </a:solidFill>
        <a:latin typeface="Arial" charset="0"/>
        <a:ea typeface="+mn-ea"/>
        <a:cs typeface="+mn-cs"/>
      </a:defRPr>
    </a:lvl2pPr>
    <a:lvl3pPr marL="914400" algn="r" rtl="0" fontAlgn="base">
      <a:spcBef>
        <a:spcPct val="0"/>
      </a:spcBef>
      <a:spcAft>
        <a:spcPct val="0"/>
      </a:spcAft>
      <a:defRPr b="1" kern="1200">
        <a:solidFill>
          <a:schemeClr val="accent1"/>
        </a:solidFill>
        <a:latin typeface="Arial" charset="0"/>
        <a:ea typeface="+mn-ea"/>
        <a:cs typeface="+mn-cs"/>
      </a:defRPr>
    </a:lvl3pPr>
    <a:lvl4pPr marL="1371600" algn="r" rtl="0" fontAlgn="base">
      <a:spcBef>
        <a:spcPct val="0"/>
      </a:spcBef>
      <a:spcAft>
        <a:spcPct val="0"/>
      </a:spcAft>
      <a:defRPr b="1" kern="1200">
        <a:solidFill>
          <a:schemeClr val="accent1"/>
        </a:solidFill>
        <a:latin typeface="Arial" charset="0"/>
        <a:ea typeface="+mn-ea"/>
        <a:cs typeface="+mn-cs"/>
      </a:defRPr>
    </a:lvl4pPr>
    <a:lvl5pPr marL="1828800" algn="r" rtl="0" fontAlgn="base">
      <a:spcBef>
        <a:spcPct val="0"/>
      </a:spcBef>
      <a:spcAft>
        <a:spcPct val="0"/>
      </a:spcAft>
      <a:defRPr b="1" kern="1200">
        <a:solidFill>
          <a:schemeClr val="accent1"/>
        </a:solidFill>
        <a:latin typeface="Arial" charset="0"/>
        <a:ea typeface="+mn-ea"/>
        <a:cs typeface="+mn-cs"/>
      </a:defRPr>
    </a:lvl5pPr>
    <a:lvl6pPr marL="2286000" algn="l" defTabSz="914400" rtl="0" eaLnBrk="1" latinLnBrk="0" hangingPunct="1">
      <a:defRPr b="1" kern="1200">
        <a:solidFill>
          <a:schemeClr val="accent1"/>
        </a:solidFill>
        <a:latin typeface="Arial" charset="0"/>
        <a:ea typeface="+mn-ea"/>
        <a:cs typeface="+mn-cs"/>
      </a:defRPr>
    </a:lvl6pPr>
    <a:lvl7pPr marL="2743200" algn="l" defTabSz="914400" rtl="0" eaLnBrk="1" latinLnBrk="0" hangingPunct="1">
      <a:defRPr b="1" kern="1200">
        <a:solidFill>
          <a:schemeClr val="accent1"/>
        </a:solidFill>
        <a:latin typeface="Arial" charset="0"/>
        <a:ea typeface="+mn-ea"/>
        <a:cs typeface="+mn-cs"/>
      </a:defRPr>
    </a:lvl7pPr>
    <a:lvl8pPr marL="3200400" algn="l" defTabSz="914400" rtl="0" eaLnBrk="1" latinLnBrk="0" hangingPunct="1">
      <a:defRPr b="1" kern="1200">
        <a:solidFill>
          <a:schemeClr val="accent1"/>
        </a:solidFill>
        <a:latin typeface="Arial" charset="0"/>
        <a:ea typeface="+mn-ea"/>
        <a:cs typeface="+mn-cs"/>
      </a:defRPr>
    </a:lvl8pPr>
    <a:lvl9pPr marL="3657600" algn="l" defTabSz="914400" rtl="0" eaLnBrk="1" latinLnBrk="0" hangingPunct="1">
      <a:defRPr b="1" kern="1200">
        <a:solidFill>
          <a:schemeClr val="accent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2" userDrawn="1">
          <p15:clr>
            <a:srgbClr val="A4A3A4"/>
          </p15:clr>
        </p15:guide>
        <p15:guide id="2" pos="31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0B16"/>
    <a:srgbClr val="660033"/>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50" autoAdjust="0"/>
    <p:restoredTop sz="96947" autoAdjust="0"/>
  </p:normalViewPr>
  <p:slideViewPr>
    <p:cSldViewPr>
      <p:cViewPr varScale="1">
        <p:scale>
          <a:sx n="67" d="100"/>
          <a:sy n="67" d="100"/>
        </p:scale>
        <p:origin x="756" y="60"/>
      </p:cViewPr>
      <p:guideLst>
        <p:guide orient="horz" pos="2160"/>
        <p:guide pos="2880"/>
      </p:guideLst>
    </p:cSldViewPr>
  </p:slideViewPr>
  <p:outlineViewPr>
    <p:cViewPr>
      <p:scale>
        <a:sx n="33" d="100"/>
        <a:sy n="33" d="100"/>
      </p:scale>
      <p:origin x="0" y="13812"/>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 r:id="rId63" collapse="1"/>
      <p:sld r:id="rId64" collapse="1"/>
      <p:sld r:id="rId65" collapse="1"/>
      <p:sld r:id="rId66" collapse="1"/>
      <p:sld r:id="rId67" collapse="1"/>
      <p:sld r:id="rId68" collapse="1"/>
      <p:sld r:id="rId69" collapse="1"/>
      <p:sld r:id="rId70" collapse="1"/>
      <p:sld r:id="rId71" collapse="1"/>
      <p:sld r:id="rId72" collapse="1"/>
      <p:sld r:id="rId73" collapse="1"/>
      <p:sld r:id="rId74" collapse="1"/>
      <p:sld r:id="rId75" collapse="1"/>
      <p:sld r:id="rId76" collapse="1"/>
      <p:sld r:id="rId77" collapse="1"/>
      <p:sld r:id="rId78" collapse="1"/>
      <p:sld r:id="rId79" collapse="1"/>
      <p:sld r:id="rId80" collapse="1"/>
      <p:sld r:id="rId81" collapse="1"/>
      <p:sld r:id="rId82" collapse="1"/>
      <p:sld r:id="rId83" collapse="1"/>
      <p:sld r:id="rId84" collapse="1"/>
      <p:sld r:id="rId85" collapse="1"/>
      <p:sld r:id="rId86" collapse="1"/>
      <p:sld r:id="rId87" collapse="1"/>
      <p:sld r:id="rId88" collapse="1"/>
      <p:sld r:id="rId89" collapse="1"/>
      <p:sld r:id="rId90" collapse="1"/>
      <p:sld r:id="rId91" collapse="1"/>
      <p:sld r:id="rId92" collapse="1"/>
      <p:sld r:id="rId93" collapse="1"/>
      <p:sld r:id="rId94" collapse="1"/>
      <p:sld r:id="rId95" collapse="1"/>
      <p:sld r:id="rId96" collapse="1"/>
      <p:sld r:id="rId97" collapse="1"/>
      <p:sld r:id="rId98" collapse="1"/>
      <p:sld r:id="rId99" collapse="1"/>
      <p:sld r:id="rId100" collapse="1"/>
      <p:sld r:id="rId101" collapse="1"/>
      <p:sld r:id="rId102" collapse="1"/>
      <p:sld r:id="rId103" collapse="1"/>
      <p:sld r:id="rId104" collapse="1"/>
      <p:sld r:id="rId105" collapse="1"/>
      <p:sld r:id="rId106" collapse="1"/>
      <p:sld r:id="rId107" collapse="1"/>
      <p:sld r:id="rId108" collapse="1"/>
      <p:sld r:id="rId109" collapse="1"/>
      <p:sld r:id="rId110" collapse="1"/>
      <p:sld r:id="rId111" collapse="1"/>
      <p:sld r:id="rId112" collapse="1"/>
      <p:sld r:id="rId113" collapse="1"/>
      <p:sld r:id="rId114" collapse="1"/>
      <p:sld r:id="rId115" collapse="1"/>
      <p:sld r:id="rId116" collapse="1"/>
      <p:sld r:id="rId117" collapse="1"/>
      <p:sld r:id="rId118" collapse="1"/>
      <p:sld r:id="rId119" collapse="1"/>
      <p:sld r:id="rId120" collapse="1"/>
      <p:sld r:id="rId121" collapse="1"/>
      <p:sld r:id="rId122" collapse="1"/>
      <p:sld r:id="rId123" collapse="1"/>
      <p:sld r:id="rId124" collapse="1"/>
      <p:sld r:id="rId125" collapse="1"/>
      <p:sld r:id="rId126" collapse="1"/>
      <p:sld r:id="rId127" collapse="1"/>
      <p:sld r:id="rId128" collapse="1"/>
      <p:sld r:id="rId129" collapse="1"/>
      <p:sld r:id="rId130" collapse="1"/>
      <p:sld r:id="rId131" collapse="1"/>
      <p:sld r:id="rId132" collapse="1"/>
      <p:sld r:id="rId133" collapse="1"/>
      <p:sld r:id="rId134" collapse="1"/>
      <p:sld r:id="rId135" collapse="1"/>
      <p:sld r:id="rId136" collapse="1"/>
      <p:sld r:id="rId137" collapse="1"/>
      <p:sld r:id="rId138" collapse="1"/>
      <p:sld r:id="rId139" collapse="1"/>
      <p:sld r:id="rId140" collapse="1"/>
      <p:sld r:id="rId141" collapse="1"/>
    </p:sldLst>
  </p:outlineViewPr>
  <p:notesTextViewPr>
    <p:cViewPr>
      <p:scale>
        <a:sx n="100" d="100"/>
        <a:sy n="100" d="100"/>
      </p:scale>
      <p:origin x="0" y="0"/>
    </p:cViewPr>
  </p:notesTextViewPr>
  <p:notesViewPr>
    <p:cSldViewPr>
      <p:cViewPr varScale="1">
        <p:scale>
          <a:sx n="52" d="100"/>
          <a:sy n="52" d="100"/>
        </p:scale>
        <p:origin x="-1482" y="-90"/>
      </p:cViewPr>
      <p:guideLst>
        <p:guide orient="horz" pos="2142"/>
        <p:guide pos="312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38" Type="http://schemas.openxmlformats.org/officeDocument/2006/relationships/slide" Target="slides/slide136.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144" Type="http://schemas.openxmlformats.org/officeDocument/2006/relationships/slide" Target="slides/slide142.xml"/><Relationship Id="rId149" Type="http://schemas.openxmlformats.org/officeDocument/2006/relationships/theme" Target="theme/theme1.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slide" Target="slides/slide122.xml"/><Relationship Id="rId129" Type="http://schemas.openxmlformats.org/officeDocument/2006/relationships/slide" Target="slides/slide127.xml"/><Relationship Id="rId137" Type="http://schemas.openxmlformats.org/officeDocument/2006/relationships/slide" Target="slides/slide13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32" Type="http://schemas.openxmlformats.org/officeDocument/2006/relationships/slide" Target="slides/slide130.xml"/><Relationship Id="rId140" Type="http://schemas.openxmlformats.org/officeDocument/2006/relationships/slide" Target="slides/slide138.xml"/><Relationship Id="rId14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30" Type="http://schemas.openxmlformats.org/officeDocument/2006/relationships/slide" Target="slides/slide128.xml"/><Relationship Id="rId135" Type="http://schemas.openxmlformats.org/officeDocument/2006/relationships/slide" Target="slides/slide133.xml"/><Relationship Id="rId143" Type="http://schemas.openxmlformats.org/officeDocument/2006/relationships/slide" Target="slides/slide141.xml"/><Relationship Id="rId148"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s>
</file>

<file path=ppt/_rels/viewProps.xml.rels><?xml version="1.0" encoding="UTF-8" standalone="yes"?>
<Relationships xmlns="http://schemas.openxmlformats.org/package/2006/relationships"><Relationship Id="rId26" Type="http://schemas.openxmlformats.org/officeDocument/2006/relationships/slide" Target="slides/slide27.xml"/><Relationship Id="rId117" Type="http://schemas.openxmlformats.org/officeDocument/2006/relationships/slide" Target="slides/slide118.xml"/><Relationship Id="rId21" Type="http://schemas.openxmlformats.org/officeDocument/2006/relationships/slide" Target="slides/slide22.xml"/><Relationship Id="rId42" Type="http://schemas.openxmlformats.org/officeDocument/2006/relationships/slide" Target="slides/slide43.xml"/><Relationship Id="rId47" Type="http://schemas.openxmlformats.org/officeDocument/2006/relationships/slide" Target="slides/slide48.xml"/><Relationship Id="rId63" Type="http://schemas.openxmlformats.org/officeDocument/2006/relationships/slide" Target="slides/slide64.xml"/><Relationship Id="rId68" Type="http://schemas.openxmlformats.org/officeDocument/2006/relationships/slide" Target="slides/slide69.xml"/><Relationship Id="rId84" Type="http://schemas.openxmlformats.org/officeDocument/2006/relationships/slide" Target="slides/slide85.xml"/><Relationship Id="rId89" Type="http://schemas.openxmlformats.org/officeDocument/2006/relationships/slide" Target="slides/slide90.xml"/><Relationship Id="rId112" Type="http://schemas.openxmlformats.org/officeDocument/2006/relationships/slide" Target="slides/slide113.xml"/><Relationship Id="rId133" Type="http://schemas.openxmlformats.org/officeDocument/2006/relationships/slide" Target="slides/slide134.xml"/><Relationship Id="rId138" Type="http://schemas.openxmlformats.org/officeDocument/2006/relationships/slide" Target="slides/slide139.xml"/><Relationship Id="rId16" Type="http://schemas.openxmlformats.org/officeDocument/2006/relationships/slide" Target="slides/slide17.xml"/><Relationship Id="rId107" Type="http://schemas.openxmlformats.org/officeDocument/2006/relationships/slide" Target="slides/slide108.xml"/><Relationship Id="rId11" Type="http://schemas.openxmlformats.org/officeDocument/2006/relationships/slide" Target="slides/slide12.xml"/><Relationship Id="rId32" Type="http://schemas.openxmlformats.org/officeDocument/2006/relationships/slide" Target="slides/slide33.xml"/><Relationship Id="rId37" Type="http://schemas.openxmlformats.org/officeDocument/2006/relationships/slide" Target="slides/slide38.xml"/><Relationship Id="rId53" Type="http://schemas.openxmlformats.org/officeDocument/2006/relationships/slide" Target="slides/slide54.xml"/><Relationship Id="rId58" Type="http://schemas.openxmlformats.org/officeDocument/2006/relationships/slide" Target="slides/slide59.xml"/><Relationship Id="rId74" Type="http://schemas.openxmlformats.org/officeDocument/2006/relationships/slide" Target="slides/slide75.xml"/><Relationship Id="rId79" Type="http://schemas.openxmlformats.org/officeDocument/2006/relationships/slide" Target="slides/slide80.xml"/><Relationship Id="rId102" Type="http://schemas.openxmlformats.org/officeDocument/2006/relationships/slide" Target="slides/slide103.xml"/><Relationship Id="rId123" Type="http://schemas.openxmlformats.org/officeDocument/2006/relationships/slide" Target="slides/slide124.xml"/><Relationship Id="rId128" Type="http://schemas.openxmlformats.org/officeDocument/2006/relationships/slide" Target="slides/slide129.xml"/><Relationship Id="rId5" Type="http://schemas.openxmlformats.org/officeDocument/2006/relationships/slide" Target="slides/slide6.xml"/><Relationship Id="rId90" Type="http://schemas.openxmlformats.org/officeDocument/2006/relationships/slide" Target="slides/slide91.xml"/><Relationship Id="rId95" Type="http://schemas.openxmlformats.org/officeDocument/2006/relationships/slide" Target="slides/slide96.xml"/><Relationship Id="rId22" Type="http://schemas.openxmlformats.org/officeDocument/2006/relationships/slide" Target="slides/slide23.xml"/><Relationship Id="rId27" Type="http://schemas.openxmlformats.org/officeDocument/2006/relationships/slide" Target="slides/slide28.xml"/><Relationship Id="rId43" Type="http://schemas.openxmlformats.org/officeDocument/2006/relationships/slide" Target="slides/slide44.xml"/><Relationship Id="rId48" Type="http://schemas.openxmlformats.org/officeDocument/2006/relationships/slide" Target="slides/slide49.xml"/><Relationship Id="rId64" Type="http://schemas.openxmlformats.org/officeDocument/2006/relationships/slide" Target="slides/slide65.xml"/><Relationship Id="rId69" Type="http://schemas.openxmlformats.org/officeDocument/2006/relationships/slide" Target="slides/slide70.xml"/><Relationship Id="rId113" Type="http://schemas.openxmlformats.org/officeDocument/2006/relationships/slide" Target="slides/slide114.xml"/><Relationship Id="rId118" Type="http://schemas.openxmlformats.org/officeDocument/2006/relationships/slide" Target="slides/slide119.xml"/><Relationship Id="rId134" Type="http://schemas.openxmlformats.org/officeDocument/2006/relationships/slide" Target="slides/slide135.xml"/><Relationship Id="rId139" Type="http://schemas.openxmlformats.org/officeDocument/2006/relationships/slide" Target="slides/slide140.xml"/><Relationship Id="rId8" Type="http://schemas.openxmlformats.org/officeDocument/2006/relationships/slide" Target="slides/slide9.xml"/><Relationship Id="rId51" Type="http://schemas.openxmlformats.org/officeDocument/2006/relationships/slide" Target="slides/slide52.xml"/><Relationship Id="rId72" Type="http://schemas.openxmlformats.org/officeDocument/2006/relationships/slide" Target="slides/slide73.xml"/><Relationship Id="rId80" Type="http://schemas.openxmlformats.org/officeDocument/2006/relationships/slide" Target="slides/slide81.xml"/><Relationship Id="rId85" Type="http://schemas.openxmlformats.org/officeDocument/2006/relationships/slide" Target="slides/slide86.xml"/><Relationship Id="rId93" Type="http://schemas.openxmlformats.org/officeDocument/2006/relationships/slide" Target="slides/slide94.xml"/><Relationship Id="rId98" Type="http://schemas.openxmlformats.org/officeDocument/2006/relationships/slide" Target="slides/slide99.xml"/><Relationship Id="rId121" Type="http://schemas.openxmlformats.org/officeDocument/2006/relationships/slide" Target="slides/slide122.xml"/><Relationship Id="rId3" Type="http://schemas.openxmlformats.org/officeDocument/2006/relationships/slide" Target="slides/slide4.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33" Type="http://schemas.openxmlformats.org/officeDocument/2006/relationships/slide" Target="slides/slide34.xml"/><Relationship Id="rId38" Type="http://schemas.openxmlformats.org/officeDocument/2006/relationships/slide" Target="slides/slide39.xml"/><Relationship Id="rId46" Type="http://schemas.openxmlformats.org/officeDocument/2006/relationships/slide" Target="slides/slide47.xml"/><Relationship Id="rId59" Type="http://schemas.openxmlformats.org/officeDocument/2006/relationships/slide" Target="slides/slide60.xml"/><Relationship Id="rId67" Type="http://schemas.openxmlformats.org/officeDocument/2006/relationships/slide" Target="slides/slide68.xml"/><Relationship Id="rId103" Type="http://schemas.openxmlformats.org/officeDocument/2006/relationships/slide" Target="slides/slide104.xml"/><Relationship Id="rId108" Type="http://schemas.openxmlformats.org/officeDocument/2006/relationships/slide" Target="slides/slide109.xml"/><Relationship Id="rId116" Type="http://schemas.openxmlformats.org/officeDocument/2006/relationships/slide" Target="slides/slide117.xml"/><Relationship Id="rId124" Type="http://schemas.openxmlformats.org/officeDocument/2006/relationships/slide" Target="slides/slide125.xml"/><Relationship Id="rId129" Type="http://schemas.openxmlformats.org/officeDocument/2006/relationships/slide" Target="slides/slide130.xml"/><Relationship Id="rId137" Type="http://schemas.openxmlformats.org/officeDocument/2006/relationships/slide" Target="slides/slide138.xml"/><Relationship Id="rId20" Type="http://schemas.openxmlformats.org/officeDocument/2006/relationships/slide" Target="slides/slide21.xml"/><Relationship Id="rId41" Type="http://schemas.openxmlformats.org/officeDocument/2006/relationships/slide" Target="slides/slide42.xml"/><Relationship Id="rId54" Type="http://schemas.openxmlformats.org/officeDocument/2006/relationships/slide" Target="slides/slide55.xml"/><Relationship Id="rId62" Type="http://schemas.openxmlformats.org/officeDocument/2006/relationships/slide" Target="slides/slide63.xml"/><Relationship Id="rId70" Type="http://schemas.openxmlformats.org/officeDocument/2006/relationships/slide" Target="slides/slide71.xml"/><Relationship Id="rId75" Type="http://schemas.openxmlformats.org/officeDocument/2006/relationships/slide" Target="slides/slide76.xml"/><Relationship Id="rId83" Type="http://schemas.openxmlformats.org/officeDocument/2006/relationships/slide" Target="slides/slide84.xml"/><Relationship Id="rId88" Type="http://schemas.openxmlformats.org/officeDocument/2006/relationships/slide" Target="slides/slide89.xml"/><Relationship Id="rId91" Type="http://schemas.openxmlformats.org/officeDocument/2006/relationships/slide" Target="slides/slide92.xml"/><Relationship Id="rId96" Type="http://schemas.openxmlformats.org/officeDocument/2006/relationships/slide" Target="slides/slide97.xml"/><Relationship Id="rId111" Type="http://schemas.openxmlformats.org/officeDocument/2006/relationships/slide" Target="slides/slide112.xml"/><Relationship Id="rId132" Type="http://schemas.openxmlformats.org/officeDocument/2006/relationships/slide" Target="slides/slide133.xml"/><Relationship Id="rId140" Type="http://schemas.openxmlformats.org/officeDocument/2006/relationships/slide" Target="slides/slide141.xml"/><Relationship Id="rId1" Type="http://schemas.openxmlformats.org/officeDocument/2006/relationships/slide" Target="slides/slide2.xml"/><Relationship Id="rId6" Type="http://schemas.openxmlformats.org/officeDocument/2006/relationships/slide" Target="slides/slide7.xml"/><Relationship Id="rId15" Type="http://schemas.openxmlformats.org/officeDocument/2006/relationships/slide" Target="slides/slide16.xml"/><Relationship Id="rId23" Type="http://schemas.openxmlformats.org/officeDocument/2006/relationships/slide" Target="slides/slide24.xml"/><Relationship Id="rId28" Type="http://schemas.openxmlformats.org/officeDocument/2006/relationships/slide" Target="slides/slide29.xml"/><Relationship Id="rId36" Type="http://schemas.openxmlformats.org/officeDocument/2006/relationships/slide" Target="slides/slide37.xml"/><Relationship Id="rId49" Type="http://schemas.openxmlformats.org/officeDocument/2006/relationships/slide" Target="slides/slide50.xml"/><Relationship Id="rId57" Type="http://schemas.openxmlformats.org/officeDocument/2006/relationships/slide" Target="slides/slide58.xml"/><Relationship Id="rId106" Type="http://schemas.openxmlformats.org/officeDocument/2006/relationships/slide" Target="slides/slide107.xml"/><Relationship Id="rId114" Type="http://schemas.openxmlformats.org/officeDocument/2006/relationships/slide" Target="slides/slide115.xml"/><Relationship Id="rId119" Type="http://schemas.openxmlformats.org/officeDocument/2006/relationships/slide" Target="slides/slide120.xml"/><Relationship Id="rId127" Type="http://schemas.openxmlformats.org/officeDocument/2006/relationships/slide" Target="slides/slide128.xml"/><Relationship Id="rId10" Type="http://schemas.openxmlformats.org/officeDocument/2006/relationships/slide" Target="slides/slide11.xml"/><Relationship Id="rId31" Type="http://schemas.openxmlformats.org/officeDocument/2006/relationships/slide" Target="slides/slide32.xml"/><Relationship Id="rId44" Type="http://schemas.openxmlformats.org/officeDocument/2006/relationships/slide" Target="slides/slide45.xml"/><Relationship Id="rId52" Type="http://schemas.openxmlformats.org/officeDocument/2006/relationships/slide" Target="slides/slide53.xml"/><Relationship Id="rId60" Type="http://schemas.openxmlformats.org/officeDocument/2006/relationships/slide" Target="slides/slide61.xml"/><Relationship Id="rId65" Type="http://schemas.openxmlformats.org/officeDocument/2006/relationships/slide" Target="slides/slide66.xml"/><Relationship Id="rId73" Type="http://schemas.openxmlformats.org/officeDocument/2006/relationships/slide" Target="slides/slide74.xml"/><Relationship Id="rId78" Type="http://schemas.openxmlformats.org/officeDocument/2006/relationships/slide" Target="slides/slide79.xml"/><Relationship Id="rId81" Type="http://schemas.openxmlformats.org/officeDocument/2006/relationships/slide" Target="slides/slide82.xml"/><Relationship Id="rId86" Type="http://schemas.openxmlformats.org/officeDocument/2006/relationships/slide" Target="slides/slide87.xml"/><Relationship Id="rId94" Type="http://schemas.openxmlformats.org/officeDocument/2006/relationships/slide" Target="slides/slide95.xml"/><Relationship Id="rId99" Type="http://schemas.openxmlformats.org/officeDocument/2006/relationships/slide" Target="slides/slide100.xml"/><Relationship Id="rId101" Type="http://schemas.openxmlformats.org/officeDocument/2006/relationships/slide" Target="slides/slide102.xml"/><Relationship Id="rId122" Type="http://schemas.openxmlformats.org/officeDocument/2006/relationships/slide" Target="slides/slide123.xml"/><Relationship Id="rId130" Type="http://schemas.openxmlformats.org/officeDocument/2006/relationships/slide" Target="slides/slide131.xml"/><Relationship Id="rId135" Type="http://schemas.openxmlformats.org/officeDocument/2006/relationships/slide" Target="slides/slide136.xml"/><Relationship Id="rId4" Type="http://schemas.openxmlformats.org/officeDocument/2006/relationships/slide" Target="slides/slide5.xml"/><Relationship Id="rId9" Type="http://schemas.openxmlformats.org/officeDocument/2006/relationships/slide" Target="slides/slide10.xml"/><Relationship Id="rId13" Type="http://schemas.openxmlformats.org/officeDocument/2006/relationships/slide" Target="slides/slide14.xml"/><Relationship Id="rId18" Type="http://schemas.openxmlformats.org/officeDocument/2006/relationships/slide" Target="slides/slide19.xml"/><Relationship Id="rId39" Type="http://schemas.openxmlformats.org/officeDocument/2006/relationships/slide" Target="slides/slide40.xml"/><Relationship Id="rId109" Type="http://schemas.openxmlformats.org/officeDocument/2006/relationships/slide" Target="slides/slide110.xml"/><Relationship Id="rId34" Type="http://schemas.openxmlformats.org/officeDocument/2006/relationships/slide" Target="slides/slide35.xml"/><Relationship Id="rId50" Type="http://schemas.openxmlformats.org/officeDocument/2006/relationships/slide" Target="slides/slide51.xml"/><Relationship Id="rId55" Type="http://schemas.openxmlformats.org/officeDocument/2006/relationships/slide" Target="slides/slide56.xml"/><Relationship Id="rId76" Type="http://schemas.openxmlformats.org/officeDocument/2006/relationships/slide" Target="slides/slide77.xml"/><Relationship Id="rId97" Type="http://schemas.openxmlformats.org/officeDocument/2006/relationships/slide" Target="slides/slide98.xml"/><Relationship Id="rId104" Type="http://schemas.openxmlformats.org/officeDocument/2006/relationships/slide" Target="slides/slide105.xml"/><Relationship Id="rId120" Type="http://schemas.openxmlformats.org/officeDocument/2006/relationships/slide" Target="slides/slide121.xml"/><Relationship Id="rId125" Type="http://schemas.openxmlformats.org/officeDocument/2006/relationships/slide" Target="slides/slide126.xml"/><Relationship Id="rId141" Type="http://schemas.openxmlformats.org/officeDocument/2006/relationships/slide" Target="slides/slide142.xml"/><Relationship Id="rId7" Type="http://schemas.openxmlformats.org/officeDocument/2006/relationships/slide" Target="slides/slide8.xml"/><Relationship Id="rId71" Type="http://schemas.openxmlformats.org/officeDocument/2006/relationships/slide" Target="slides/slide72.xml"/><Relationship Id="rId92" Type="http://schemas.openxmlformats.org/officeDocument/2006/relationships/slide" Target="slides/slide93.xml"/><Relationship Id="rId2" Type="http://schemas.openxmlformats.org/officeDocument/2006/relationships/slide" Target="slides/slide3.xml"/><Relationship Id="rId29" Type="http://schemas.openxmlformats.org/officeDocument/2006/relationships/slide" Target="slides/slide30.xml"/><Relationship Id="rId24" Type="http://schemas.openxmlformats.org/officeDocument/2006/relationships/slide" Target="slides/slide25.xml"/><Relationship Id="rId40" Type="http://schemas.openxmlformats.org/officeDocument/2006/relationships/slide" Target="slides/slide41.xml"/><Relationship Id="rId45" Type="http://schemas.openxmlformats.org/officeDocument/2006/relationships/slide" Target="slides/slide46.xml"/><Relationship Id="rId66" Type="http://schemas.openxmlformats.org/officeDocument/2006/relationships/slide" Target="slides/slide67.xml"/><Relationship Id="rId87" Type="http://schemas.openxmlformats.org/officeDocument/2006/relationships/slide" Target="slides/slide88.xml"/><Relationship Id="rId110" Type="http://schemas.openxmlformats.org/officeDocument/2006/relationships/slide" Target="slides/slide111.xml"/><Relationship Id="rId115" Type="http://schemas.openxmlformats.org/officeDocument/2006/relationships/slide" Target="slides/slide116.xml"/><Relationship Id="rId131" Type="http://schemas.openxmlformats.org/officeDocument/2006/relationships/slide" Target="slides/slide132.xml"/><Relationship Id="rId136" Type="http://schemas.openxmlformats.org/officeDocument/2006/relationships/slide" Target="slides/slide137.xml"/><Relationship Id="rId61" Type="http://schemas.openxmlformats.org/officeDocument/2006/relationships/slide" Target="slides/slide62.xml"/><Relationship Id="rId82" Type="http://schemas.openxmlformats.org/officeDocument/2006/relationships/slide" Target="slides/slide83.xml"/><Relationship Id="rId19" Type="http://schemas.openxmlformats.org/officeDocument/2006/relationships/slide" Target="slides/slide20.xml"/><Relationship Id="rId14" Type="http://schemas.openxmlformats.org/officeDocument/2006/relationships/slide" Target="slides/slide15.xml"/><Relationship Id="rId30" Type="http://schemas.openxmlformats.org/officeDocument/2006/relationships/slide" Target="slides/slide31.xml"/><Relationship Id="rId35" Type="http://schemas.openxmlformats.org/officeDocument/2006/relationships/slide" Target="slides/slide36.xml"/><Relationship Id="rId56" Type="http://schemas.openxmlformats.org/officeDocument/2006/relationships/slide" Target="slides/slide57.xml"/><Relationship Id="rId77" Type="http://schemas.openxmlformats.org/officeDocument/2006/relationships/slide" Target="slides/slide78.xml"/><Relationship Id="rId100" Type="http://schemas.openxmlformats.org/officeDocument/2006/relationships/slide" Target="slides/slide101.xml"/><Relationship Id="rId105" Type="http://schemas.openxmlformats.org/officeDocument/2006/relationships/slide" Target="slides/slide106.xml"/><Relationship Id="rId126" Type="http://schemas.openxmlformats.org/officeDocument/2006/relationships/slide" Target="slides/slide1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4304000" cy="340344"/>
          </a:xfrm>
          <a:prstGeom prst="rect">
            <a:avLst/>
          </a:prstGeom>
        </p:spPr>
        <p:txBody>
          <a:bodyPr vert="horz" lIns="91440" tIns="45720" rIns="91440" bIns="45720" rtlCol="0"/>
          <a:lstStyle>
            <a:lvl1pPr algn="l">
              <a:defRPr sz="1200" b="0">
                <a:solidFill>
                  <a:schemeClr val="tx1"/>
                </a:solidFill>
                <a:latin typeface="Arial" charset="0"/>
              </a:defRPr>
            </a:lvl1pPr>
          </a:lstStyle>
          <a:p>
            <a:pPr>
              <a:defRPr/>
            </a:pPr>
            <a:endParaRPr lang="pl-PL"/>
          </a:p>
        </p:txBody>
      </p:sp>
      <p:sp>
        <p:nvSpPr>
          <p:cNvPr id="3" name="Symbol zastępczy daty 2"/>
          <p:cNvSpPr>
            <a:spLocks noGrp="1"/>
          </p:cNvSpPr>
          <p:nvPr>
            <p:ph type="dt" sz="quarter" idx="1"/>
          </p:nvPr>
        </p:nvSpPr>
        <p:spPr>
          <a:xfrm>
            <a:off x="5623496" y="0"/>
            <a:ext cx="4304000" cy="340344"/>
          </a:xfrm>
          <a:prstGeom prst="rect">
            <a:avLst/>
          </a:prstGeom>
        </p:spPr>
        <p:txBody>
          <a:bodyPr vert="horz" lIns="91440" tIns="45720" rIns="91440" bIns="45720" rtlCol="0"/>
          <a:lstStyle>
            <a:lvl1pPr algn="r">
              <a:defRPr sz="1200" b="0">
                <a:solidFill>
                  <a:schemeClr val="tx1"/>
                </a:solidFill>
                <a:latin typeface="Arial" charset="0"/>
              </a:defRPr>
            </a:lvl1pPr>
          </a:lstStyle>
          <a:p>
            <a:pPr>
              <a:defRPr/>
            </a:pPr>
            <a:fld id="{1708A5B8-5D95-44C7-A825-5E2A27186FBC}" type="datetimeFigureOut">
              <a:rPr lang="pl-PL"/>
              <a:pPr>
                <a:defRPr/>
              </a:pPr>
              <a:t>02.02.2021</a:t>
            </a:fld>
            <a:endParaRPr lang="pl-PL"/>
          </a:p>
        </p:txBody>
      </p:sp>
      <p:sp>
        <p:nvSpPr>
          <p:cNvPr id="4" name="Symbol zastępczy stopki 3"/>
          <p:cNvSpPr>
            <a:spLocks noGrp="1"/>
          </p:cNvSpPr>
          <p:nvPr>
            <p:ph type="ftr" sz="quarter" idx="2"/>
          </p:nvPr>
        </p:nvSpPr>
        <p:spPr>
          <a:xfrm>
            <a:off x="1" y="6457832"/>
            <a:ext cx="4304000" cy="340344"/>
          </a:xfrm>
          <a:prstGeom prst="rect">
            <a:avLst/>
          </a:prstGeom>
        </p:spPr>
        <p:txBody>
          <a:bodyPr vert="horz" lIns="91440" tIns="45720" rIns="91440" bIns="45720" rtlCol="0" anchor="b"/>
          <a:lstStyle>
            <a:lvl1pPr algn="l">
              <a:defRPr sz="1200" b="0">
                <a:solidFill>
                  <a:schemeClr val="tx1"/>
                </a:solidFill>
                <a:latin typeface="Arial" charset="0"/>
              </a:defRPr>
            </a:lvl1pPr>
          </a:lstStyle>
          <a:p>
            <a:pPr>
              <a:defRPr/>
            </a:pPr>
            <a:endParaRPr lang="pl-PL"/>
          </a:p>
        </p:txBody>
      </p:sp>
      <p:sp>
        <p:nvSpPr>
          <p:cNvPr id="5" name="Symbol zastępczy numeru slajdu 4"/>
          <p:cNvSpPr>
            <a:spLocks noGrp="1"/>
          </p:cNvSpPr>
          <p:nvPr>
            <p:ph type="sldNum" sz="quarter" idx="3"/>
          </p:nvPr>
        </p:nvSpPr>
        <p:spPr>
          <a:xfrm>
            <a:off x="5623496" y="6457832"/>
            <a:ext cx="4304000" cy="340344"/>
          </a:xfrm>
          <a:prstGeom prst="rect">
            <a:avLst/>
          </a:prstGeom>
        </p:spPr>
        <p:txBody>
          <a:bodyPr vert="horz" lIns="91440" tIns="45720" rIns="91440" bIns="45720" rtlCol="0" anchor="b"/>
          <a:lstStyle>
            <a:lvl1pPr algn="r">
              <a:defRPr sz="1200" b="0">
                <a:solidFill>
                  <a:schemeClr val="tx1"/>
                </a:solidFill>
                <a:latin typeface="Arial" charset="0"/>
              </a:defRPr>
            </a:lvl1pPr>
          </a:lstStyle>
          <a:p>
            <a:pPr>
              <a:defRPr/>
            </a:pPr>
            <a:fld id="{149365D7-F252-4795-B978-0ED957202630}" type="slidenum">
              <a:rPr lang="pl-PL"/>
              <a:pPr>
                <a:defRPr/>
              </a:pPr>
              <a:t>‹#›</a:t>
            </a:fld>
            <a:endParaRPr lang="pl-PL"/>
          </a:p>
        </p:txBody>
      </p:sp>
    </p:spTree>
    <p:extLst>
      <p:ext uri="{BB962C8B-B14F-4D97-AF65-F5344CB8AC3E}">
        <p14:creationId xmlns:p14="http://schemas.microsoft.com/office/powerpoint/2010/main" val="813289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4304000" cy="3403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latin typeface="Arial" charset="0"/>
              </a:defRPr>
            </a:lvl1pPr>
          </a:lstStyle>
          <a:p>
            <a:pPr>
              <a:defRPr/>
            </a:pPr>
            <a:endParaRPr lang="pl-PL"/>
          </a:p>
        </p:txBody>
      </p:sp>
      <p:sp>
        <p:nvSpPr>
          <p:cNvPr id="6147" name="Rectangle 3"/>
          <p:cNvSpPr>
            <a:spLocks noGrp="1" noChangeArrowheads="1"/>
          </p:cNvSpPr>
          <p:nvPr>
            <p:ph type="dt" idx="1"/>
          </p:nvPr>
        </p:nvSpPr>
        <p:spPr bwMode="auto">
          <a:xfrm>
            <a:off x="5623496" y="0"/>
            <a:ext cx="4304000" cy="3403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pl-PL"/>
          </a:p>
        </p:txBody>
      </p:sp>
      <p:sp>
        <p:nvSpPr>
          <p:cNvPr id="182276" name="Rectangle 4"/>
          <p:cNvSpPr>
            <a:spLocks noGrp="1" noRot="1" noChangeAspect="1" noChangeArrowheads="1" noTextEdit="1"/>
          </p:cNvSpPr>
          <p:nvPr>
            <p:ph type="sldImg" idx="2"/>
          </p:nvPr>
        </p:nvSpPr>
        <p:spPr bwMode="auto">
          <a:xfrm>
            <a:off x="3265488" y="509588"/>
            <a:ext cx="3398837"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92519" y="3229460"/>
            <a:ext cx="7944778" cy="30598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150" name="Rectangle 6"/>
          <p:cNvSpPr>
            <a:spLocks noGrp="1" noChangeArrowheads="1"/>
          </p:cNvSpPr>
          <p:nvPr>
            <p:ph type="ftr" sz="quarter" idx="4"/>
          </p:nvPr>
        </p:nvSpPr>
        <p:spPr bwMode="auto">
          <a:xfrm>
            <a:off x="1" y="6457832"/>
            <a:ext cx="4304000" cy="34034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latin typeface="Arial" charset="0"/>
              </a:defRPr>
            </a:lvl1pPr>
          </a:lstStyle>
          <a:p>
            <a:pPr>
              <a:defRPr/>
            </a:pPr>
            <a:endParaRPr lang="pl-PL"/>
          </a:p>
        </p:txBody>
      </p:sp>
      <p:sp>
        <p:nvSpPr>
          <p:cNvPr id="6151" name="Rectangle 7"/>
          <p:cNvSpPr>
            <a:spLocks noGrp="1" noChangeArrowheads="1"/>
          </p:cNvSpPr>
          <p:nvPr>
            <p:ph type="sldNum" sz="quarter" idx="5"/>
          </p:nvPr>
        </p:nvSpPr>
        <p:spPr bwMode="auto">
          <a:xfrm>
            <a:off x="5623496" y="6457832"/>
            <a:ext cx="4304000" cy="34034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D2CF130D-DC5B-4003-A15B-507807B237E0}" type="slidenum">
              <a:rPr lang="pl-PL"/>
              <a:pPr>
                <a:defRPr/>
              </a:pPr>
              <a:t>‹#›</a:t>
            </a:fld>
            <a:endParaRPr lang="pl-PL"/>
          </a:p>
        </p:txBody>
      </p:sp>
    </p:spTree>
    <p:extLst>
      <p:ext uri="{BB962C8B-B14F-4D97-AF65-F5344CB8AC3E}">
        <p14:creationId xmlns:p14="http://schemas.microsoft.com/office/powerpoint/2010/main" val="34620698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29024CBE-B220-4953-BF0A-3197EB051477}" type="slidenum">
              <a:rPr lang="pl-PL" smtClean="0"/>
              <a:pPr/>
              <a:t>1</a:t>
            </a:fld>
            <a:endParaRPr lang="pl-PL"/>
          </a:p>
        </p:txBody>
      </p:sp>
    </p:spTree>
    <p:extLst>
      <p:ext uri="{BB962C8B-B14F-4D97-AF65-F5344CB8AC3E}">
        <p14:creationId xmlns:p14="http://schemas.microsoft.com/office/powerpoint/2010/main" val="1559928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10</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673167531"/>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100</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821986293"/>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101</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529218883"/>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102</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342314735"/>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103</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7228678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104</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64831670"/>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105</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617672875"/>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106</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896831239"/>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107</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773089249"/>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108</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987259840"/>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109</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969739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11</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56752480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110</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60657993"/>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111</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632234261"/>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112</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86977417"/>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113</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102960974"/>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114</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761931481"/>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115</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770701615"/>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116</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469082959"/>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117</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658382892"/>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118</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000984729"/>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119</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957208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12</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653902254"/>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120</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528050306"/>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121</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961117645"/>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122</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742340899"/>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123</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776343265"/>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124</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41559988"/>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125</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377864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126</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470444986"/>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127</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482436042"/>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128</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4047772215"/>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129</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604689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13</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42204086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130</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946235196"/>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131</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271707739"/>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132</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926434512"/>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133</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719478473"/>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134</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4097752306"/>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135</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623056449"/>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136</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20730508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137</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992745802"/>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138</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4104831859"/>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139</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062476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14</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523397728"/>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140</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4108715972"/>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141</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0985810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ymbol zastępczy obrazu slajdu 1"/>
          <p:cNvSpPr>
            <a:spLocks noGrp="1" noRot="1" noChangeAspect="1" noTextEdit="1"/>
          </p:cNvSpPr>
          <p:nvPr>
            <p:ph type="sldImg"/>
          </p:nvPr>
        </p:nvSpPr>
        <p:spPr>
          <a:xfrm>
            <a:off x="3265488" y="509588"/>
            <a:ext cx="3398837" cy="2549525"/>
          </a:xfrm>
          <a:ln/>
        </p:spPr>
      </p:sp>
      <p:sp>
        <p:nvSpPr>
          <p:cNvPr id="208899"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smtClean="0"/>
          </a:p>
        </p:txBody>
      </p:sp>
      <p:sp>
        <p:nvSpPr>
          <p:cNvPr id="208900"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A6C86EED-7284-477C-A202-3EDDEA169E4D}" type="slidenum">
              <a:rPr lang="pl-PL" smtClean="0"/>
              <a:pPr algn="r" eaLnBrk="1" hangingPunct="1"/>
              <a:t>142</a:t>
            </a:fld>
            <a:endParaRPr lang="pl-PL" smtClean="0"/>
          </a:p>
        </p:txBody>
      </p:sp>
    </p:spTree>
    <p:extLst>
      <p:ext uri="{BB962C8B-B14F-4D97-AF65-F5344CB8AC3E}">
        <p14:creationId xmlns:p14="http://schemas.microsoft.com/office/powerpoint/2010/main" val="229695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15</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4037830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16</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312944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17</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471250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18</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986571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19</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442572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2</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1781231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20</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864407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21</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4211760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22</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102547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23</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4316917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24</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7869969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25</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7688914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26</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0621375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27</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7105951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28</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2513684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29</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025074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3</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689608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30</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7991630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31</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41287279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32</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3986683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33</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0648528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34</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627898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35</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9579092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36</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335549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37</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4225483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38</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0107229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39</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574892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4</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0775221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40</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1496711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41</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1226145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42</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4430088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43</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1822828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44</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73558090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45</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8432864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46</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86917900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47</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0225843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48</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65255281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49</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92556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5</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9390694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50</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26542809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51</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93018816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52</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20763187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53</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88177855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54</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66560191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55</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90249779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56</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22333309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57</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64259490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58</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16365173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59</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285522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6</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41025272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60</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06802367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61</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65387713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62</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57006610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63</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22036741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64</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11864312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65</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90787411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66</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0200263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67</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44984801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68</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75683065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69</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142669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7</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58021856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70</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17839535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71</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31254611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72</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6773017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73</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81556318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74</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5637913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75</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80887001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76</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0048304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77</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11890110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78</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9006400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79</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0391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8</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07339573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80</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4941892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81</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77809097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82</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49285625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83</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37789825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84</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196961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85</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421269369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86</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39744920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87</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14316868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88</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896186624"/>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89</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570945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9</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4270501054"/>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90</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50390784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91</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821245107"/>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92</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415362288"/>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93</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553653645"/>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94</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2806672576"/>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95</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110150659"/>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96</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68148805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97</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1115104546"/>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98</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613790939"/>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679479-A4CA-42CD-88ED-C51F5F48F058}" type="slidenum">
              <a:rPr lang="pl-PL" smtClean="0"/>
              <a:pPr algn="r" eaLnBrk="1" hangingPunct="1"/>
              <a:t>99</a:t>
            </a:fld>
            <a:endParaRPr lang="pl-PL" smtClean="0"/>
          </a:p>
        </p:txBody>
      </p:sp>
      <p:sp>
        <p:nvSpPr>
          <p:cNvPr id="185347" name="Rectangle 2"/>
          <p:cNvSpPr>
            <a:spLocks noGrp="1" noRot="1" noChangeAspect="1" noChangeArrowheads="1" noTextEdit="1"/>
          </p:cNvSpPr>
          <p:nvPr>
            <p:ph type="sldImg"/>
          </p:nvPr>
        </p:nvSpPr>
        <p:spPr>
          <a:xfrm>
            <a:off x="3265488" y="509588"/>
            <a:ext cx="3398837" cy="2549525"/>
          </a:xfrm>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7462327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5_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pPr>
              <a:defRPr/>
            </a:pPr>
            <a:fld id="{A4C92277-067D-4E9A-BACF-6942EC937E44}" type="datetime1">
              <a:rPr lang="pl-PL" smtClean="0"/>
              <a:pPr>
                <a:defRPr/>
              </a:pPr>
              <a:t>02.02.2021</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D25B24E7-BFFC-4616-AA22-688FAA0F1BBF}" type="slidenum">
              <a:rPr lang="pl-PL" smtClean="0"/>
              <a:pPr>
                <a:defRPr/>
              </a:pPr>
              <a:t>‹#›</a:t>
            </a:fld>
            <a:endParaRPr lang="pl-PL"/>
          </a:p>
        </p:txBody>
      </p:sp>
      <p:pic>
        <p:nvPicPr>
          <p:cNvPr id="7" name="Obraz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47775" cy="1695450"/>
          </a:xfrm>
          <a:prstGeom prst="rect">
            <a:avLst/>
          </a:prstGeom>
        </p:spPr>
      </p:pic>
      <p:sp>
        <p:nvSpPr>
          <p:cNvPr id="8" name="Symbol zastępczy stopki 4"/>
          <p:cNvSpPr txBox="1">
            <a:spLocks/>
          </p:cNvSpPr>
          <p:nvPr userDrawn="1"/>
        </p:nvSpPr>
        <p:spPr>
          <a:xfrm>
            <a:off x="0" y="6356350"/>
            <a:ext cx="9144000" cy="365125"/>
          </a:xfrm>
          <a:prstGeom prst="rect">
            <a:avLst/>
          </a:prstGeom>
          <a:solidFill>
            <a:srgbClr val="660033"/>
          </a:solidFill>
          <a:ln>
            <a:solidFill>
              <a:srgbClr val="660033"/>
            </a:solidFill>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1200" b="1" i="0" u="none" strike="noStrike" kern="1200" cap="none" spc="0" normalizeH="0" baseline="0" noProof="0" smtClean="0">
                <a:ln>
                  <a:noFill/>
                </a:ln>
                <a:solidFill>
                  <a:schemeClr val="bg1"/>
                </a:solidFill>
                <a:effectLst/>
                <a:uLnTx/>
                <a:uFillTx/>
                <a:latin typeface="Georgia" pitchFamily="18" charset="0"/>
                <a:ea typeface="+mn-ea"/>
                <a:cs typeface="+mn-cs"/>
              </a:rPr>
              <a:t>www.pierog.pl</a:t>
            </a:r>
            <a:endParaRPr kumimoji="0" lang="pl-PL" sz="1200" b="1" i="0" u="none" strike="noStrike" kern="1200" cap="none" spc="0" normalizeH="0" baseline="0" noProof="0" dirty="0">
              <a:ln>
                <a:noFill/>
              </a:ln>
              <a:solidFill>
                <a:schemeClr val="bg1"/>
              </a:solidFill>
              <a:effectLst/>
              <a:uLnTx/>
              <a:uFillTx/>
              <a:latin typeface="Georgia" pitchFamily="18" charset="0"/>
              <a:ea typeface="+mn-ea"/>
              <a:cs typeface="+mn-cs"/>
            </a:endParaRPr>
          </a:p>
        </p:txBody>
      </p:sp>
      <p:cxnSp>
        <p:nvCxnSpPr>
          <p:cNvPr id="9" name="Łącznik prostoliniowy 6"/>
          <p:cNvCxnSpPr/>
          <p:nvPr userDrawn="1"/>
        </p:nvCxnSpPr>
        <p:spPr>
          <a:xfrm>
            <a:off x="1403648" y="1484784"/>
            <a:ext cx="7272808" cy="0"/>
          </a:xfrm>
          <a:prstGeom prst="line">
            <a:avLst/>
          </a:prstGeom>
          <a:ln w="12700">
            <a:solidFill>
              <a:srgbClr val="6600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pPr>
              <a:defRPr/>
            </a:pPr>
            <a:fld id="{25E3A518-35AF-4625-A456-AF83D9521F93}" type="datetime1">
              <a:rPr lang="pl-PL" smtClean="0"/>
              <a:pPr>
                <a:defRPr/>
              </a:pPr>
              <a:t>02.02.2021</a:t>
            </a:fld>
            <a:endParaRPr lang="pl-PL"/>
          </a:p>
        </p:txBody>
      </p:sp>
      <p:sp>
        <p:nvSpPr>
          <p:cNvPr id="6" name="Symbol zastępczy stopki 5"/>
          <p:cNvSpPr>
            <a:spLocks noGrp="1"/>
          </p:cNvSpPr>
          <p:nvPr>
            <p:ph type="ftr" sz="quarter" idx="11"/>
          </p:nvPr>
        </p:nvSpPr>
        <p:spPr/>
        <p:txBody>
          <a:bodyPr/>
          <a:lstStyle/>
          <a:p>
            <a:pPr>
              <a:defRPr/>
            </a:pPr>
            <a:endParaRPr lang="pl-PL"/>
          </a:p>
        </p:txBody>
      </p:sp>
      <p:sp>
        <p:nvSpPr>
          <p:cNvPr id="7" name="Symbol zastępczy numeru slajdu 6"/>
          <p:cNvSpPr>
            <a:spLocks noGrp="1"/>
          </p:cNvSpPr>
          <p:nvPr>
            <p:ph type="sldNum" sz="quarter" idx="12"/>
          </p:nvPr>
        </p:nvSpPr>
        <p:spPr/>
        <p:txBody>
          <a:bodyPr/>
          <a:lstStyle/>
          <a:p>
            <a:pPr>
              <a:defRPr/>
            </a:pPr>
            <a:fld id="{D014F3D5-992D-4BCE-942B-6C0752A7F95C}" type="slidenum">
              <a:rPr lang="pl-PL" smtClean="0"/>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pPr>
              <a:defRPr/>
            </a:pPr>
            <a:fld id="{BB6E3303-6C57-4A61-A962-46C59A00D500}" type="datetime1">
              <a:rPr lang="pl-PL" smtClean="0"/>
              <a:pPr>
                <a:defRPr/>
              </a:pPr>
              <a:t>02.02.2021</a:t>
            </a:fld>
            <a:endParaRPr lang="pl-PL"/>
          </a:p>
        </p:txBody>
      </p:sp>
      <p:sp>
        <p:nvSpPr>
          <p:cNvPr id="8" name="Symbol zastępczy stopki 7"/>
          <p:cNvSpPr>
            <a:spLocks noGrp="1"/>
          </p:cNvSpPr>
          <p:nvPr>
            <p:ph type="ftr" sz="quarter" idx="11"/>
          </p:nvPr>
        </p:nvSpPr>
        <p:spPr/>
        <p:txBody>
          <a:bodyPr/>
          <a:lstStyle/>
          <a:p>
            <a:pPr>
              <a:defRPr/>
            </a:pPr>
            <a:endParaRPr lang="pl-PL"/>
          </a:p>
        </p:txBody>
      </p:sp>
      <p:sp>
        <p:nvSpPr>
          <p:cNvPr id="9" name="Symbol zastępczy numeru slajdu 8"/>
          <p:cNvSpPr>
            <a:spLocks noGrp="1"/>
          </p:cNvSpPr>
          <p:nvPr>
            <p:ph type="sldNum" sz="quarter" idx="12"/>
          </p:nvPr>
        </p:nvSpPr>
        <p:spPr/>
        <p:txBody>
          <a:bodyPr/>
          <a:lstStyle/>
          <a:p>
            <a:pPr>
              <a:defRPr/>
            </a:pPr>
            <a:fld id="{6214D3C5-7AFF-4A00-91A1-CEC8067D71A1}" type="slidenum">
              <a:rPr lang="pl-PL" smtClean="0"/>
              <a:pPr>
                <a:defRPr/>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pPr>
              <a:defRPr/>
            </a:pPr>
            <a:fld id="{2ABFCDDA-B497-42D8-B48F-691221CB7B37}" type="datetime1">
              <a:rPr lang="pl-PL" smtClean="0"/>
              <a:pPr>
                <a:defRPr/>
              </a:pPr>
              <a:t>02.02.2021</a:t>
            </a:fld>
            <a:endParaRPr lang="pl-PL"/>
          </a:p>
        </p:txBody>
      </p:sp>
      <p:sp>
        <p:nvSpPr>
          <p:cNvPr id="4" name="Symbol zastępczy stopki 3"/>
          <p:cNvSpPr>
            <a:spLocks noGrp="1"/>
          </p:cNvSpPr>
          <p:nvPr>
            <p:ph type="ftr" sz="quarter" idx="11"/>
          </p:nvPr>
        </p:nvSpPr>
        <p:spPr/>
        <p:txBody>
          <a:bodyPr/>
          <a:lstStyle/>
          <a:p>
            <a:pPr>
              <a:defRPr/>
            </a:pPr>
            <a:endParaRPr lang="pl-PL"/>
          </a:p>
        </p:txBody>
      </p:sp>
      <p:sp>
        <p:nvSpPr>
          <p:cNvPr id="5" name="Symbol zastępczy numeru slajdu 4"/>
          <p:cNvSpPr>
            <a:spLocks noGrp="1"/>
          </p:cNvSpPr>
          <p:nvPr>
            <p:ph type="sldNum" sz="quarter" idx="12"/>
          </p:nvPr>
        </p:nvSpPr>
        <p:spPr/>
        <p:txBody>
          <a:bodyPr/>
          <a:lstStyle/>
          <a:p>
            <a:pPr>
              <a:defRPr/>
            </a:pPr>
            <a:fld id="{A07F6205-5F4A-40FB-B09C-CD0867FFC617}" type="slidenum">
              <a:rPr lang="pl-PL" smtClean="0"/>
              <a:pPr>
                <a:defRPr/>
              </a:pPr>
              <a:t>‹#›</a:t>
            </a:fld>
            <a:endParaRPr 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pPr>
              <a:defRPr/>
            </a:pPr>
            <a:fld id="{5251ADC3-CD36-4B48-A0B0-296D8B23163F}" type="datetime1">
              <a:rPr lang="pl-PL" smtClean="0"/>
              <a:pPr>
                <a:defRPr/>
              </a:pPr>
              <a:t>02.02.2021</a:t>
            </a:fld>
            <a:endParaRPr lang="pl-PL"/>
          </a:p>
        </p:txBody>
      </p:sp>
      <p:sp>
        <p:nvSpPr>
          <p:cNvPr id="3" name="Symbol zastępczy stopki 2"/>
          <p:cNvSpPr>
            <a:spLocks noGrp="1"/>
          </p:cNvSpPr>
          <p:nvPr>
            <p:ph type="ftr" sz="quarter" idx="11"/>
          </p:nvPr>
        </p:nvSpPr>
        <p:spPr/>
        <p:txBody>
          <a:bodyPr/>
          <a:lstStyle/>
          <a:p>
            <a:pPr>
              <a:defRPr/>
            </a:pPr>
            <a:endParaRPr lang="pl-PL"/>
          </a:p>
        </p:txBody>
      </p:sp>
      <p:sp>
        <p:nvSpPr>
          <p:cNvPr id="4" name="Symbol zastępczy numeru slajdu 3"/>
          <p:cNvSpPr>
            <a:spLocks noGrp="1"/>
          </p:cNvSpPr>
          <p:nvPr>
            <p:ph type="sldNum" sz="quarter" idx="12"/>
          </p:nvPr>
        </p:nvSpPr>
        <p:spPr/>
        <p:txBody>
          <a:bodyPr/>
          <a:lstStyle/>
          <a:p>
            <a:pPr>
              <a:defRPr/>
            </a:pPr>
            <a:fld id="{FA249077-FCD7-4DC5-8055-C87FFC7F3E8A}" type="slidenum">
              <a:rPr lang="pl-PL" smtClean="0"/>
              <a:pPr>
                <a:defRPr/>
              </a:pPr>
              <a:t>‹#›</a:t>
            </a:fld>
            <a:endParaRPr 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pPr>
              <a:defRPr/>
            </a:pPr>
            <a:fld id="{3B2F127D-5F28-483B-9F05-8DBF99141C7A}" type="datetime1">
              <a:rPr lang="pl-PL" smtClean="0"/>
              <a:pPr>
                <a:defRPr/>
              </a:pPr>
              <a:t>02.02.2021</a:t>
            </a:fld>
            <a:endParaRPr lang="pl-PL"/>
          </a:p>
        </p:txBody>
      </p:sp>
      <p:sp>
        <p:nvSpPr>
          <p:cNvPr id="6" name="Symbol zastępczy stopki 5"/>
          <p:cNvSpPr>
            <a:spLocks noGrp="1"/>
          </p:cNvSpPr>
          <p:nvPr>
            <p:ph type="ftr" sz="quarter" idx="11"/>
          </p:nvPr>
        </p:nvSpPr>
        <p:spPr/>
        <p:txBody>
          <a:bodyPr/>
          <a:lstStyle/>
          <a:p>
            <a:pPr>
              <a:defRPr/>
            </a:pPr>
            <a:endParaRPr lang="pl-PL"/>
          </a:p>
        </p:txBody>
      </p:sp>
      <p:sp>
        <p:nvSpPr>
          <p:cNvPr id="7" name="Symbol zastępczy numeru slajdu 6"/>
          <p:cNvSpPr>
            <a:spLocks noGrp="1"/>
          </p:cNvSpPr>
          <p:nvPr>
            <p:ph type="sldNum" sz="quarter" idx="12"/>
          </p:nvPr>
        </p:nvSpPr>
        <p:spPr/>
        <p:txBody>
          <a:bodyPr/>
          <a:lstStyle/>
          <a:p>
            <a:pPr>
              <a:defRPr/>
            </a:pPr>
            <a:fld id="{72584F72-1622-4AB9-AE8F-0D0F09B9DC3A}" type="slidenum">
              <a:rPr lang="pl-PL" smtClean="0"/>
              <a:pPr>
                <a:defRPr/>
              </a:pPr>
              <a:t>‹#›</a:t>
            </a:fld>
            <a:endParaRPr 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pPr>
              <a:defRPr/>
            </a:pPr>
            <a:fld id="{97D4EC41-D1EA-44C0-987E-9F0D8985E311}" type="datetime1">
              <a:rPr lang="pl-PL" smtClean="0"/>
              <a:pPr>
                <a:defRPr/>
              </a:pPr>
              <a:t>02.02.2021</a:t>
            </a:fld>
            <a:endParaRPr lang="pl-PL"/>
          </a:p>
        </p:txBody>
      </p:sp>
      <p:sp>
        <p:nvSpPr>
          <p:cNvPr id="6" name="Symbol zastępczy stopki 5"/>
          <p:cNvSpPr>
            <a:spLocks noGrp="1"/>
          </p:cNvSpPr>
          <p:nvPr>
            <p:ph type="ftr" sz="quarter" idx="11"/>
          </p:nvPr>
        </p:nvSpPr>
        <p:spPr/>
        <p:txBody>
          <a:bodyPr/>
          <a:lstStyle/>
          <a:p>
            <a:pPr>
              <a:defRPr/>
            </a:pPr>
            <a:endParaRPr lang="pl-PL"/>
          </a:p>
        </p:txBody>
      </p:sp>
      <p:sp>
        <p:nvSpPr>
          <p:cNvPr id="7" name="Symbol zastępczy numeru slajdu 6"/>
          <p:cNvSpPr>
            <a:spLocks noGrp="1"/>
          </p:cNvSpPr>
          <p:nvPr>
            <p:ph type="sldNum" sz="quarter" idx="12"/>
          </p:nvPr>
        </p:nvSpPr>
        <p:spPr/>
        <p:txBody>
          <a:bodyPr/>
          <a:lstStyle/>
          <a:p>
            <a:pPr>
              <a:defRPr/>
            </a:pPr>
            <a:fld id="{EFBDAA04-8ED2-462D-895E-DDA628746B3D}" type="slidenum">
              <a:rPr lang="pl-PL" smtClean="0"/>
              <a:pPr>
                <a:defRPr/>
              </a:pPr>
              <a:t>‹#›</a:t>
            </a:fld>
            <a:endParaRPr 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pPr>
              <a:defRPr/>
            </a:pPr>
            <a:fld id="{EEF7DE0C-0675-4B60-A657-6873FE534ACF}" type="datetime1">
              <a:rPr lang="pl-PL" smtClean="0"/>
              <a:pPr>
                <a:defRPr/>
              </a:pPr>
              <a:t>02.02.2021</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3E19016E-09DA-4618-87EB-5948F2B70AD8}" type="slidenum">
              <a:rPr lang="pl-PL" smtClean="0"/>
              <a:pPr>
                <a:defRPr/>
              </a:pPr>
              <a:t>‹#›</a:t>
            </a:fld>
            <a:endParaRPr 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pPr>
              <a:defRPr/>
            </a:pPr>
            <a:fld id="{6A14053D-B674-41F5-AF5B-8C2F7A0C7DA0}" type="datetime1">
              <a:rPr lang="pl-PL" smtClean="0"/>
              <a:pPr>
                <a:defRPr/>
              </a:pPr>
              <a:t>02.02.2021</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BA49AA85-D883-4F95-97B3-3E331BCE17D1}" type="slidenum">
              <a:rPr lang="pl-PL" smtClean="0"/>
              <a:pPr>
                <a:defRPr/>
              </a:pPr>
              <a:t>‹#›</a:t>
            </a:fld>
            <a:endParaRPr lang="pl-P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FB8E3AD-AB91-4E5D-9CDA-96C9611198E0}" type="datetimeFigureOut">
              <a:rPr lang="pl-PL" smtClean="0"/>
              <a:t>02.02.2021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498F525-47A0-4C56-8B3F-D23D214856FB}" type="slidenum">
              <a:rPr lang="pl-PL" smtClean="0"/>
              <a:t>‹#›</a:t>
            </a:fld>
            <a:endParaRPr lang="pl-P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FB8E3AD-AB91-4E5D-9CDA-96C9611198E0}" type="datetimeFigureOut">
              <a:rPr lang="pl-PL" smtClean="0"/>
              <a:t>02.02.2021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498F525-47A0-4C56-8B3F-D23D214856FB}"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pPr>
              <a:defRPr/>
            </a:pPr>
            <a:fld id="{A4C92277-067D-4E9A-BACF-6942EC937E44}" type="datetime1">
              <a:rPr lang="pl-PL" smtClean="0"/>
              <a:pPr>
                <a:defRPr/>
              </a:pPr>
              <a:t>02.02.2021</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D25B24E7-BFFC-4616-AA22-688FAA0F1BBF}" type="slidenum">
              <a:rPr lang="pl-PL" smtClean="0"/>
              <a:pPr>
                <a:defRPr/>
              </a:pPr>
              <a:t>‹#›</a:t>
            </a:fld>
            <a:endParaRPr lang="pl-PL"/>
          </a:p>
        </p:txBody>
      </p:sp>
      <p:pic>
        <p:nvPicPr>
          <p:cNvPr id="7" name="Obraz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47775" cy="1695450"/>
          </a:xfrm>
          <a:prstGeom prst="rect">
            <a:avLst/>
          </a:prstGeom>
        </p:spPr>
      </p:pic>
      <p:sp>
        <p:nvSpPr>
          <p:cNvPr id="8" name="Symbol zastępczy stopki 4"/>
          <p:cNvSpPr txBox="1">
            <a:spLocks/>
          </p:cNvSpPr>
          <p:nvPr userDrawn="1"/>
        </p:nvSpPr>
        <p:spPr>
          <a:xfrm>
            <a:off x="0" y="6356350"/>
            <a:ext cx="9144000" cy="365125"/>
          </a:xfrm>
          <a:prstGeom prst="rect">
            <a:avLst/>
          </a:prstGeom>
          <a:solidFill>
            <a:srgbClr val="660033"/>
          </a:solidFill>
          <a:ln>
            <a:solidFill>
              <a:srgbClr val="660033"/>
            </a:solidFill>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1200" b="1" i="0" u="none" strike="noStrike" kern="1200" cap="none" spc="0" normalizeH="0" baseline="0" noProof="0" smtClean="0">
                <a:ln>
                  <a:noFill/>
                </a:ln>
                <a:solidFill>
                  <a:schemeClr val="bg1"/>
                </a:solidFill>
                <a:effectLst/>
                <a:uLnTx/>
                <a:uFillTx/>
                <a:latin typeface="Georgia" pitchFamily="18" charset="0"/>
                <a:ea typeface="+mn-ea"/>
                <a:cs typeface="+mn-cs"/>
              </a:rPr>
              <a:t>www.pierog.pl</a:t>
            </a:r>
            <a:endParaRPr kumimoji="0" lang="pl-PL" sz="1200" b="1" i="0" u="none" strike="noStrike" kern="1200" cap="none" spc="0" normalizeH="0" baseline="0" noProof="0" dirty="0">
              <a:ln>
                <a:noFill/>
              </a:ln>
              <a:solidFill>
                <a:schemeClr val="bg1"/>
              </a:solidFill>
              <a:effectLst/>
              <a:uLnTx/>
              <a:uFillTx/>
              <a:latin typeface="Georgia" pitchFamily="18" charset="0"/>
              <a:ea typeface="+mn-ea"/>
              <a:cs typeface="+mn-cs"/>
            </a:endParaRPr>
          </a:p>
        </p:txBody>
      </p:sp>
      <p:cxnSp>
        <p:nvCxnSpPr>
          <p:cNvPr id="9" name="Łącznik prostoliniowy 6"/>
          <p:cNvCxnSpPr/>
          <p:nvPr userDrawn="1"/>
        </p:nvCxnSpPr>
        <p:spPr>
          <a:xfrm>
            <a:off x="1403648" y="1484784"/>
            <a:ext cx="7272808" cy="0"/>
          </a:xfrm>
          <a:prstGeom prst="line">
            <a:avLst/>
          </a:prstGeom>
          <a:ln w="12700">
            <a:solidFill>
              <a:srgbClr val="6600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FB8E3AD-AB91-4E5D-9CDA-96C9611198E0}" type="datetimeFigureOut">
              <a:rPr lang="pl-PL" smtClean="0"/>
              <a:t>02.02.2021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498F525-47A0-4C56-8B3F-D23D214856FB}" type="slidenum">
              <a:rPr lang="pl-PL" smtClean="0"/>
              <a:t>‹#›</a:t>
            </a:fld>
            <a:endParaRPr lang="pl-P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FB8E3AD-AB91-4E5D-9CDA-96C9611198E0}" type="datetimeFigureOut">
              <a:rPr lang="pl-PL" smtClean="0"/>
              <a:t>02.02.2021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498F525-47A0-4C56-8B3F-D23D214856FB}" type="slidenum">
              <a:rPr lang="pl-PL" smtClean="0"/>
              <a:t>‹#›</a:t>
            </a:fld>
            <a:endParaRPr lang="pl-P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FB8E3AD-AB91-4E5D-9CDA-96C9611198E0}" type="datetimeFigureOut">
              <a:rPr lang="pl-PL" smtClean="0"/>
              <a:t>02.02.2021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498F525-47A0-4C56-8B3F-D23D214856FB}" type="slidenum">
              <a:rPr lang="pl-PL" smtClean="0"/>
              <a:t>‹#›</a:t>
            </a:fld>
            <a:endParaRPr lang="pl-PL"/>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FB8E3AD-AB91-4E5D-9CDA-96C9611198E0}" type="datetimeFigureOut">
              <a:rPr lang="pl-PL" smtClean="0"/>
              <a:t>02.02.2021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498F525-47A0-4C56-8B3F-D23D214856FB}" type="slidenum">
              <a:rPr lang="pl-PL" smtClean="0"/>
              <a:t>‹#›</a:t>
            </a:fld>
            <a:endParaRPr lang="pl-PL"/>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FB8E3AD-AB91-4E5D-9CDA-96C9611198E0}" type="datetimeFigureOut">
              <a:rPr lang="pl-PL" smtClean="0"/>
              <a:t>02.02.2021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498F525-47A0-4C56-8B3F-D23D214856FB}" type="slidenum">
              <a:rPr lang="pl-PL" smtClean="0"/>
              <a:t>‹#›</a:t>
            </a:fld>
            <a:endParaRPr lang="pl-PL"/>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FB8E3AD-AB91-4E5D-9CDA-96C9611198E0}" type="datetimeFigureOut">
              <a:rPr lang="pl-PL" smtClean="0"/>
              <a:t>02.02.2021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498F525-47A0-4C56-8B3F-D23D214856FB}" type="slidenum">
              <a:rPr lang="pl-PL" smtClean="0"/>
              <a:t>‹#›</a:t>
            </a:fld>
            <a:endParaRPr lang="pl-PL"/>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FB8E3AD-AB91-4E5D-9CDA-96C9611198E0}" type="datetimeFigureOut">
              <a:rPr lang="pl-PL" smtClean="0"/>
              <a:t>02.02.2021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498F525-47A0-4C56-8B3F-D23D214856FB}" type="slidenum">
              <a:rPr lang="pl-PL" smtClean="0"/>
              <a:t>‹#›</a:t>
            </a:fld>
            <a:endParaRPr lang="pl-PL"/>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FB8E3AD-AB91-4E5D-9CDA-96C9611198E0}" type="datetimeFigureOut">
              <a:rPr lang="pl-PL" smtClean="0"/>
              <a:t>02.02.2021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498F525-47A0-4C56-8B3F-D23D214856FB}" type="slidenum">
              <a:rPr lang="pl-PL" smtClean="0"/>
              <a:t>‹#›</a:t>
            </a:fld>
            <a:endParaRPr lang="pl-PL"/>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FB8E3AD-AB91-4E5D-9CDA-96C9611198E0}" type="datetimeFigureOut">
              <a:rPr lang="pl-PL" smtClean="0"/>
              <a:t>02.02.2021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498F525-47A0-4C56-8B3F-D23D214856FB}"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pPr>
              <a:defRPr/>
            </a:pPr>
            <a:fld id="{A4C92277-067D-4E9A-BACF-6942EC937E44}" type="datetime1">
              <a:rPr lang="pl-PL" smtClean="0"/>
              <a:pPr>
                <a:defRPr/>
              </a:pPr>
              <a:t>02.02.2021</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D25B24E7-BFFC-4616-AA22-688FAA0F1BBF}" type="slidenum">
              <a:rPr lang="pl-PL" smtClean="0"/>
              <a:pPr>
                <a:defRPr/>
              </a:pPr>
              <a:t>‹#›</a:t>
            </a:fld>
            <a:endParaRPr lang="pl-PL"/>
          </a:p>
        </p:txBody>
      </p:sp>
      <p:pic>
        <p:nvPicPr>
          <p:cNvPr id="7" name="Obraz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47775" cy="1695450"/>
          </a:xfrm>
          <a:prstGeom prst="rect">
            <a:avLst/>
          </a:prstGeom>
        </p:spPr>
      </p:pic>
      <p:sp>
        <p:nvSpPr>
          <p:cNvPr id="8" name="Symbol zastępczy stopki 4"/>
          <p:cNvSpPr txBox="1">
            <a:spLocks/>
          </p:cNvSpPr>
          <p:nvPr userDrawn="1"/>
        </p:nvSpPr>
        <p:spPr>
          <a:xfrm>
            <a:off x="0" y="6356350"/>
            <a:ext cx="9144000" cy="365125"/>
          </a:xfrm>
          <a:prstGeom prst="rect">
            <a:avLst/>
          </a:prstGeom>
          <a:solidFill>
            <a:srgbClr val="660033"/>
          </a:solidFill>
          <a:ln>
            <a:solidFill>
              <a:srgbClr val="660033"/>
            </a:solidFill>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1200" b="1" i="0" u="none" strike="noStrike" kern="1200" cap="none" spc="0" normalizeH="0" baseline="0" noProof="0" smtClean="0">
                <a:ln>
                  <a:noFill/>
                </a:ln>
                <a:solidFill>
                  <a:schemeClr val="bg1"/>
                </a:solidFill>
                <a:effectLst/>
                <a:uLnTx/>
                <a:uFillTx/>
                <a:latin typeface="Georgia" pitchFamily="18" charset="0"/>
                <a:ea typeface="+mn-ea"/>
                <a:cs typeface="+mn-cs"/>
              </a:rPr>
              <a:t>www.pierog.pl</a:t>
            </a:r>
            <a:endParaRPr kumimoji="0" lang="pl-PL" sz="1200" b="1" i="0" u="none" strike="noStrike" kern="1200" cap="none" spc="0" normalizeH="0" baseline="0" noProof="0" dirty="0">
              <a:ln>
                <a:noFill/>
              </a:ln>
              <a:solidFill>
                <a:schemeClr val="bg1"/>
              </a:solidFill>
              <a:effectLst/>
              <a:uLnTx/>
              <a:uFillTx/>
              <a:latin typeface="Georgia" pitchFamily="18" charset="0"/>
              <a:ea typeface="+mn-ea"/>
              <a:cs typeface="+mn-cs"/>
            </a:endParaRPr>
          </a:p>
        </p:txBody>
      </p:sp>
      <p:cxnSp>
        <p:nvCxnSpPr>
          <p:cNvPr id="9" name="Łącznik prostoliniowy 6"/>
          <p:cNvCxnSpPr/>
          <p:nvPr userDrawn="1"/>
        </p:nvCxnSpPr>
        <p:spPr>
          <a:xfrm>
            <a:off x="1403648" y="1484784"/>
            <a:ext cx="7272808" cy="0"/>
          </a:xfrm>
          <a:prstGeom prst="line">
            <a:avLst/>
          </a:prstGeom>
          <a:ln w="12700">
            <a:solidFill>
              <a:srgbClr val="6600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2_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pPr>
              <a:defRPr/>
            </a:pPr>
            <a:fld id="{A4C92277-067D-4E9A-BACF-6942EC937E44}" type="datetime1">
              <a:rPr lang="pl-PL" smtClean="0"/>
              <a:pPr>
                <a:defRPr/>
              </a:pPr>
              <a:t>02.02.2021</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D25B24E7-BFFC-4616-AA22-688FAA0F1BBF}" type="slidenum">
              <a:rPr lang="pl-PL" smtClean="0"/>
              <a:pPr>
                <a:defRPr/>
              </a:pPr>
              <a:t>‹#›</a:t>
            </a:fld>
            <a:endParaRPr lang="pl-PL"/>
          </a:p>
        </p:txBody>
      </p:sp>
      <p:pic>
        <p:nvPicPr>
          <p:cNvPr id="7" name="Obraz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47775" cy="1695450"/>
          </a:xfrm>
          <a:prstGeom prst="rect">
            <a:avLst/>
          </a:prstGeom>
        </p:spPr>
      </p:pic>
      <p:sp>
        <p:nvSpPr>
          <p:cNvPr id="8" name="Symbol zastępczy stopki 4"/>
          <p:cNvSpPr txBox="1">
            <a:spLocks/>
          </p:cNvSpPr>
          <p:nvPr userDrawn="1"/>
        </p:nvSpPr>
        <p:spPr>
          <a:xfrm>
            <a:off x="0" y="6356350"/>
            <a:ext cx="9144000" cy="365125"/>
          </a:xfrm>
          <a:prstGeom prst="rect">
            <a:avLst/>
          </a:prstGeom>
          <a:solidFill>
            <a:srgbClr val="660033"/>
          </a:solidFill>
          <a:ln>
            <a:solidFill>
              <a:srgbClr val="660033"/>
            </a:solidFill>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1200" b="1" i="0" u="none" strike="noStrike" kern="1200" cap="none" spc="0" normalizeH="0" baseline="0" noProof="0" smtClean="0">
                <a:ln>
                  <a:noFill/>
                </a:ln>
                <a:solidFill>
                  <a:schemeClr val="bg1"/>
                </a:solidFill>
                <a:effectLst/>
                <a:uLnTx/>
                <a:uFillTx/>
                <a:latin typeface="Georgia" pitchFamily="18" charset="0"/>
                <a:ea typeface="+mn-ea"/>
                <a:cs typeface="+mn-cs"/>
              </a:rPr>
              <a:t>www.pierog.pl</a:t>
            </a:r>
            <a:endParaRPr kumimoji="0" lang="pl-PL" sz="1200" b="1" i="0" u="none" strike="noStrike" kern="1200" cap="none" spc="0" normalizeH="0" baseline="0" noProof="0" dirty="0">
              <a:ln>
                <a:noFill/>
              </a:ln>
              <a:solidFill>
                <a:schemeClr val="bg1"/>
              </a:solidFill>
              <a:effectLst/>
              <a:uLnTx/>
              <a:uFillTx/>
              <a:latin typeface="Georgia" pitchFamily="18" charset="0"/>
              <a:ea typeface="+mn-ea"/>
              <a:cs typeface="+mn-cs"/>
            </a:endParaRPr>
          </a:p>
        </p:txBody>
      </p:sp>
      <p:cxnSp>
        <p:nvCxnSpPr>
          <p:cNvPr id="9" name="Łącznik prostoliniowy 6"/>
          <p:cNvCxnSpPr/>
          <p:nvPr userDrawn="1"/>
        </p:nvCxnSpPr>
        <p:spPr>
          <a:xfrm>
            <a:off x="1403648" y="1484784"/>
            <a:ext cx="7272808" cy="0"/>
          </a:xfrm>
          <a:prstGeom prst="line">
            <a:avLst/>
          </a:prstGeom>
          <a:ln w="12700">
            <a:solidFill>
              <a:srgbClr val="6600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3_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pPr>
              <a:defRPr/>
            </a:pPr>
            <a:fld id="{A4C92277-067D-4E9A-BACF-6942EC937E44}" type="datetime1">
              <a:rPr lang="pl-PL" smtClean="0"/>
              <a:pPr>
                <a:defRPr/>
              </a:pPr>
              <a:t>02.02.2021</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D25B24E7-BFFC-4616-AA22-688FAA0F1BBF}" type="slidenum">
              <a:rPr lang="pl-PL" smtClean="0"/>
              <a:pPr>
                <a:defRPr/>
              </a:pPr>
              <a:t>‹#›</a:t>
            </a:fld>
            <a:endParaRPr lang="pl-PL"/>
          </a:p>
        </p:txBody>
      </p:sp>
      <p:pic>
        <p:nvPicPr>
          <p:cNvPr id="7" name="Obraz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47775" cy="1695450"/>
          </a:xfrm>
          <a:prstGeom prst="rect">
            <a:avLst/>
          </a:prstGeom>
        </p:spPr>
      </p:pic>
      <p:sp>
        <p:nvSpPr>
          <p:cNvPr id="8" name="Symbol zastępczy stopki 4"/>
          <p:cNvSpPr txBox="1">
            <a:spLocks/>
          </p:cNvSpPr>
          <p:nvPr userDrawn="1"/>
        </p:nvSpPr>
        <p:spPr>
          <a:xfrm>
            <a:off x="0" y="6356350"/>
            <a:ext cx="9144000" cy="365125"/>
          </a:xfrm>
          <a:prstGeom prst="rect">
            <a:avLst/>
          </a:prstGeom>
          <a:solidFill>
            <a:srgbClr val="660033"/>
          </a:solidFill>
          <a:ln>
            <a:solidFill>
              <a:srgbClr val="660033"/>
            </a:solidFill>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1200" b="1" i="0" u="none" strike="noStrike" kern="1200" cap="none" spc="0" normalizeH="0" baseline="0" noProof="0" smtClean="0">
                <a:ln>
                  <a:noFill/>
                </a:ln>
                <a:solidFill>
                  <a:schemeClr val="bg1"/>
                </a:solidFill>
                <a:effectLst/>
                <a:uLnTx/>
                <a:uFillTx/>
                <a:latin typeface="Georgia" pitchFamily="18" charset="0"/>
                <a:ea typeface="+mn-ea"/>
                <a:cs typeface="+mn-cs"/>
              </a:rPr>
              <a:t>www.pierog.pl</a:t>
            </a:r>
            <a:endParaRPr kumimoji="0" lang="pl-PL" sz="1200" b="1" i="0" u="none" strike="noStrike" kern="1200" cap="none" spc="0" normalizeH="0" baseline="0" noProof="0" dirty="0">
              <a:ln>
                <a:noFill/>
              </a:ln>
              <a:solidFill>
                <a:schemeClr val="bg1"/>
              </a:solidFill>
              <a:effectLst/>
              <a:uLnTx/>
              <a:uFillTx/>
              <a:latin typeface="Georgia" pitchFamily="18" charset="0"/>
              <a:ea typeface="+mn-ea"/>
              <a:cs typeface="+mn-cs"/>
            </a:endParaRPr>
          </a:p>
        </p:txBody>
      </p:sp>
      <p:cxnSp>
        <p:nvCxnSpPr>
          <p:cNvPr id="9" name="Łącznik prostoliniowy 6"/>
          <p:cNvCxnSpPr/>
          <p:nvPr userDrawn="1"/>
        </p:nvCxnSpPr>
        <p:spPr>
          <a:xfrm>
            <a:off x="1403648" y="1484784"/>
            <a:ext cx="7272808" cy="0"/>
          </a:xfrm>
          <a:prstGeom prst="line">
            <a:avLst/>
          </a:prstGeom>
          <a:ln w="12700">
            <a:solidFill>
              <a:srgbClr val="6600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pPr>
              <a:defRPr/>
            </a:pPr>
            <a:fld id="{684ADA6C-9C2A-40D7-98C8-3A070C510FD9}" type="datetime1">
              <a:rPr lang="pl-PL" smtClean="0"/>
              <a:pPr>
                <a:defRPr/>
              </a:pPr>
              <a:t>02.02.2021</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3C238E57-65C8-4E92-9161-134B7046072F}" type="slidenum">
              <a:rPr lang="pl-PL" smtClean="0"/>
              <a:pPr>
                <a:defRPr/>
              </a:pPr>
              <a:t>‹#›</a:t>
            </a:fld>
            <a:endParaRPr lang="pl-PL"/>
          </a:p>
        </p:txBody>
      </p:sp>
      <p:pic>
        <p:nvPicPr>
          <p:cNvPr id="7" name="Obraz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47775" cy="1695450"/>
          </a:xfrm>
          <a:prstGeom prst="rect">
            <a:avLst/>
          </a:prstGeom>
        </p:spPr>
      </p:pic>
      <p:cxnSp>
        <p:nvCxnSpPr>
          <p:cNvPr id="8" name="Łącznik prostoliniowy 6"/>
          <p:cNvCxnSpPr/>
          <p:nvPr userDrawn="1"/>
        </p:nvCxnSpPr>
        <p:spPr>
          <a:xfrm>
            <a:off x="1403648" y="1484784"/>
            <a:ext cx="7272808" cy="0"/>
          </a:xfrm>
          <a:prstGeom prst="line">
            <a:avLst/>
          </a:prstGeom>
          <a:ln w="12700">
            <a:solidFill>
              <a:srgbClr val="660033"/>
            </a:solidFill>
          </a:ln>
        </p:spPr>
        <p:style>
          <a:lnRef idx="1">
            <a:schemeClr val="accent1"/>
          </a:lnRef>
          <a:fillRef idx="0">
            <a:schemeClr val="accent1"/>
          </a:fillRef>
          <a:effectRef idx="0">
            <a:schemeClr val="accent1"/>
          </a:effectRef>
          <a:fontRef idx="minor">
            <a:schemeClr val="tx1"/>
          </a:fontRef>
        </p:style>
      </p:cxnSp>
      <p:sp>
        <p:nvSpPr>
          <p:cNvPr id="9" name="Symbol zastępczy stopki 4"/>
          <p:cNvSpPr txBox="1">
            <a:spLocks/>
          </p:cNvSpPr>
          <p:nvPr userDrawn="1"/>
        </p:nvSpPr>
        <p:spPr>
          <a:xfrm>
            <a:off x="0" y="6356350"/>
            <a:ext cx="9144000" cy="365125"/>
          </a:xfrm>
          <a:prstGeom prst="rect">
            <a:avLst/>
          </a:prstGeom>
          <a:solidFill>
            <a:srgbClr val="660033"/>
          </a:solidFill>
          <a:ln>
            <a:solidFill>
              <a:srgbClr val="660033"/>
            </a:solidFill>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1200" b="1" i="0" u="none" strike="noStrike" kern="1200" cap="none" spc="0" normalizeH="0" baseline="0" noProof="0" smtClean="0">
                <a:ln>
                  <a:noFill/>
                </a:ln>
                <a:solidFill>
                  <a:schemeClr val="bg1"/>
                </a:solidFill>
                <a:effectLst/>
                <a:uLnTx/>
                <a:uFillTx/>
                <a:latin typeface="Georgia" pitchFamily="18" charset="0"/>
                <a:ea typeface="+mn-ea"/>
                <a:cs typeface="+mn-cs"/>
              </a:rPr>
              <a:t>www.pierog.pl</a:t>
            </a:r>
            <a:endParaRPr kumimoji="0" lang="pl-PL" sz="1200" b="1" i="0" u="none" strike="noStrike" kern="1200" cap="none" spc="0" normalizeH="0" baseline="0" noProof="0" dirty="0">
              <a:ln>
                <a:noFill/>
              </a:ln>
              <a:solidFill>
                <a:schemeClr val="bg1"/>
              </a:solidFill>
              <a:effectLst/>
              <a:uLnTx/>
              <a:uFillTx/>
              <a:latin typeface="Georgia" pitchFamily="18"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pPr>
              <a:defRPr/>
            </a:pPr>
            <a:fld id="{05A4C8A8-0008-4C02-892A-542FAFBAE3D1}" type="datetime1">
              <a:rPr lang="pl-PL" smtClean="0"/>
              <a:pPr>
                <a:defRPr/>
              </a:pPr>
              <a:t>02.02.2021</a:t>
            </a:fld>
            <a:endParaRPr lang="pl-PL"/>
          </a:p>
        </p:txBody>
      </p:sp>
      <p:sp>
        <p:nvSpPr>
          <p:cNvPr id="4" name="Symbol zastępczy stopki 3"/>
          <p:cNvSpPr>
            <a:spLocks noGrp="1"/>
          </p:cNvSpPr>
          <p:nvPr>
            <p:ph type="ftr" sz="quarter" idx="11"/>
          </p:nvPr>
        </p:nvSpPr>
        <p:spPr/>
        <p:txBody>
          <a:bodyPr/>
          <a:lstStyle/>
          <a:p>
            <a:pPr>
              <a:defRPr/>
            </a:pPr>
            <a:endParaRPr lang="pl-PL"/>
          </a:p>
        </p:txBody>
      </p:sp>
      <p:sp>
        <p:nvSpPr>
          <p:cNvPr id="5" name="Symbol zastępczy numeru slajdu 4"/>
          <p:cNvSpPr>
            <a:spLocks noGrp="1"/>
          </p:cNvSpPr>
          <p:nvPr>
            <p:ph type="sldNum" sz="quarter" idx="12"/>
          </p:nvPr>
        </p:nvSpPr>
        <p:spPr/>
        <p:txBody>
          <a:bodyPr/>
          <a:lstStyle/>
          <a:p>
            <a:pPr>
              <a:defRPr/>
            </a:pPr>
            <a:fld id="{125CA3FF-0014-4B01-AFDC-FDBCEC3F1B36}" type="slidenum">
              <a:rPr lang="pl-PL" smtClean="0"/>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4_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pPr>
              <a:defRPr/>
            </a:pPr>
            <a:fld id="{A4C92277-067D-4E9A-BACF-6942EC937E44}" type="datetime1">
              <a:rPr lang="pl-PL" smtClean="0"/>
              <a:pPr>
                <a:defRPr/>
              </a:pPr>
              <a:t>02.02.2021</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D25B24E7-BFFC-4616-AA22-688FAA0F1BBF}" type="slidenum">
              <a:rPr lang="pl-PL" smtClean="0"/>
              <a:pPr>
                <a:defRPr/>
              </a:pPr>
              <a:t>‹#›</a:t>
            </a:fld>
            <a:endParaRPr lang="pl-PL"/>
          </a:p>
        </p:txBody>
      </p:sp>
      <p:pic>
        <p:nvPicPr>
          <p:cNvPr id="7" name="Obraz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47775" cy="1695450"/>
          </a:xfrm>
          <a:prstGeom prst="rect">
            <a:avLst/>
          </a:prstGeom>
        </p:spPr>
      </p:pic>
      <p:sp>
        <p:nvSpPr>
          <p:cNvPr id="8" name="Symbol zastępczy stopki 4"/>
          <p:cNvSpPr txBox="1">
            <a:spLocks/>
          </p:cNvSpPr>
          <p:nvPr userDrawn="1"/>
        </p:nvSpPr>
        <p:spPr>
          <a:xfrm>
            <a:off x="0" y="6356350"/>
            <a:ext cx="9144000" cy="365125"/>
          </a:xfrm>
          <a:prstGeom prst="rect">
            <a:avLst/>
          </a:prstGeom>
          <a:solidFill>
            <a:srgbClr val="660033"/>
          </a:solidFill>
          <a:ln>
            <a:solidFill>
              <a:srgbClr val="660033"/>
            </a:solidFill>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1200" b="1" i="0" u="none" strike="noStrike" kern="1200" cap="none" spc="0" normalizeH="0" baseline="0" noProof="0" smtClean="0">
                <a:ln>
                  <a:noFill/>
                </a:ln>
                <a:solidFill>
                  <a:schemeClr val="bg1"/>
                </a:solidFill>
                <a:effectLst/>
                <a:uLnTx/>
                <a:uFillTx/>
                <a:latin typeface="Georgia" pitchFamily="18" charset="0"/>
                <a:ea typeface="+mn-ea"/>
                <a:cs typeface="+mn-cs"/>
              </a:rPr>
              <a:t>www.pierog.pl</a:t>
            </a:r>
            <a:endParaRPr kumimoji="0" lang="pl-PL" sz="1200" b="1" i="0" u="none" strike="noStrike" kern="1200" cap="none" spc="0" normalizeH="0" baseline="0" noProof="0" dirty="0">
              <a:ln>
                <a:noFill/>
              </a:ln>
              <a:solidFill>
                <a:schemeClr val="bg1"/>
              </a:solidFill>
              <a:effectLst/>
              <a:uLnTx/>
              <a:uFillTx/>
              <a:latin typeface="Georgia" pitchFamily="18" charset="0"/>
              <a:ea typeface="+mn-ea"/>
              <a:cs typeface="+mn-cs"/>
            </a:endParaRPr>
          </a:p>
        </p:txBody>
      </p:sp>
      <p:cxnSp>
        <p:nvCxnSpPr>
          <p:cNvPr id="9" name="Łącznik prostoliniowy 6"/>
          <p:cNvCxnSpPr/>
          <p:nvPr userDrawn="1"/>
        </p:nvCxnSpPr>
        <p:spPr>
          <a:xfrm>
            <a:off x="1403648" y="1484784"/>
            <a:ext cx="7272808" cy="0"/>
          </a:xfrm>
          <a:prstGeom prst="line">
            <a:avLst/>
          </a:prstGeom>
          <a:ln w="12700">
            <a:solidFill>
              <a:srgbClr val="6600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pPr>
              <a:defRPr/>
            </a:pPr>
            <a:fld id="{601A18CD-8F7D-4B29-BECD-C0777FBF01AF}" type="datetime1">
              <a:rPr lang="pl-PL" smtClean="0"/>
              <a:pPr>
                <a:defRPr/>
              </a:pPr>
              <a:t>02.02.2021</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8698E772-758F-4F40-9FB8-7E20ECE2171C}" type="slidenum">
              <a:rPr lang="pl-PL" smtClean="0"/>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5A4C8A8-0008-4C02-892A-542FAFBAE3D1}" type="datetime1">
              <a:rPr lang="pl-PL" smtClean="0"/>
              <a:pPr>
                <a:defRPr/>
              </a:pPr>
              <a:t>02.02.2021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25CA3FF-0014-4B01-AFDC-FDBCEC3F1B36}" type="slidenum">
              <a:rPr lang="pl-PL" smtClean="0"/>
              <a:pPr>
                <a:defRPr/>
              </a:pPr>
              <a:t>‹#›</a:t>
            </a:fld>
            <a:endParaRPr lang="pl-PL"/>
          </a:p>
        </p:txBody>
      </p:sp>
      <p:pic>
        <p:nvPicPr>
          <p:cNvPr id="7" name="Obraz 6"/>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0" y="0"/>
            <a:ext cx="1247775" cy="1695450"/>
          </a:xfrm>
          <a:prstGeom prst="rect">
            <a:avLst/>
          </a:prstGeom>
        </p:spPr>
      </p:pic>
      <p:cxnSp>
        <p:nvCxnSpPr>
          <p:cNvPr id="8" name="Łącznik prostoliniowy 6"/>
          <p:cNvCxnSpPr/>
          <p:nvPr userDrawn="1"/>
        </p:nvCxnSpPr>
        <p:spPr>
          <a:xfrm>
            <a:off x="1403648" y="1484784"/>
            <a:ext cx="7272808" cy="0"/>
          </a:xfrm>
          <a:prstGeom prst="line">
            <a:avLst/>
          </a:prstGeom>
          <a:ln w="12700">
            <a:solidFill>
              <a:srgbClr val="660033"/>
            </a:solidFill>
          </a:ln>
        </p:spPr>
        <p:style>
          <a:lnRef idx="1">
            <a:schemeClr val="accent1"/>
          </a:lnRef>
          <a:fillRef idx="0">
            <a:schemeClr val="accent1"/>
          </a:fillRef>
          <a:effectRef idx="0">
            <a:schemeClr val="accent1"/>
          </a:effectRef>
          <a:fontRef idx="minor">
            <a:schemeClr val="tx1"/>
          </a:fontRef>
        </p:style>
      </p:cxnSp>
      <p:sp>
        <p:nvSpPr>
          <p:cNvPr id="9" name="Symbol zastępczy stopki 4"/>
          <p:cNvSpPr txBox="1">
            <a:spLocks/>
          </p:cNvSpPr>
          <p:nvPr userDrawn="1"/>
        </p:nvSpPr>
        <p:spPr>
          <a:xfrm>
            <a:off x="0" y="6356350"/>
            <a:ext cx="9144000" cy="365125"/>
          </a:xfrm>
          <a:prstGeom prst="rect">
            <a:avLst/>
          </a:prstGeom>
          <a:solidFill>
            <a:srgbClr val="660033"/>
          </a:solidFill>
          <a:ln>
            <a:solidFill>
              <a:srgbClr val="660033"/>
            </a:solidFill>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1200" b="1" i="0" u="none" strike="noStrike" kern="1200" cap="none" spc="0" normalizeH="0" baseline="0" noProof="0" smtClean="0">
                <a:ln>
                  <a:noFill/>
                </a:ln>
                <a:solidFill>
                  <a:schemeClr val="bg1"/>
                </a:solidFill>
                <a:effectLst/>
                <a:uLnTx/>
                <a:uFillTx/>
                <a:latin typeface="Georgia" pitchFamily="18" charset="0"/>
                <a:ea typeface="+mn-ea"/>
                <a:cs typeface="+mn-cs"/>
              </a:rPr>
              <a:t>www.pierog.pl</a:t>
            </a:r>
            <a:endParaRPr kumimoji="0" lang="pl-PL" sz="1200" b="1" i="0" u="none" strike="noStrike" kern="1200" cap="none" spc="0" normalizeH="0" baseline="0" noProof="0" dirty="0">
              <a:ln>
                <a:noFill/>
              </a:ln>
              <a:solidFill>
                <a:schemeClr val="bg1"/>
              </a:solidFill>
              <a:effectLst/>
              <a:uLnTx/>
              <a:uFillTx/>
              <a:latin typeface="Georgia"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978" r:id="rId1"/>
    <p:sldLayoutId id="2147483950" r:id="rId2"/>
    <p:sldLayoutId id="2147483973" r:id="rId3"/>
    <p:sldLayoutId id="2147483974" r:id="rId4"/>
    <p:sldLayoutId id="2147483975" r:id="rId5"/>
    <p:sldLayoutId id="2147483951" r:id="rId6"/>
    <p:sldLayoutId id="2147483977" r:id="rId7"/>
    <p:sldLayoutId id="2147483976" r:id="rId8"/>
    <p:sldLayoutId id="2147483952" r:id="rId9"/>
    <p:sldLayoutId id="2147483953" r:id="rId10"/>
    <p:sldLayoutId id="2147483954" r:id="rId11"/>
    <p:sldLayoutId id="2147483955" r:id="rId12"/>
    <p:sldLayoutId id="2147483956" r:id="rId13"/>
    <p:sldLayoutId id="2147483957" r:id="rId14"/>
    <p:sldLayoutId id="2147483958" r:id="rId15"/>
    <p:sldLayoutId id="2147483959" r:id="rId16"/>
    <p:sldLayoutId id="2147483960" r:id="rId1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8E3AD-AB91-4E5D-9CDA-96C9611198E0}" type="datetimeFigureOut">
              <a:rPr lang="pl-PL" smtClean="0"/>
              <a:t>02.02.2021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8F525-47A0-4C56-8B3F-D23D214856FB}"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3" Type="http://schemas.openxmlformats.org/officeDocument/2006/relationships/hyperlink" Target="https://sip.lex.pl/#/document/16795259?cm=DOCUMENT" TargetMode="External"/><Relationship Id="rId2" Type="http://schemas.openxmlformats.org/officeDocument/2006/relationships/notesSlide" Target="../notesSlides/notesSlide116.xml"/><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3" Type="http://schemas.openxmlformats.org/officeDocument/2006/relationships/hyperlink" Target="https://sip.lex.pl/#/document/18746756?unitId=art(33)ust(4)&amp;cm=DOCUMENT" TargetMode="External"/><Relationship Id="rId2" Type="http://schemas.openxmlformats.org/officeDocument/2006/relationships/notesSlide" Target="../notesSlides/notesSlide118.xml"/><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6.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hyperlink" Target="https://sip.legalis.pl/document-view.seam?documentId=mfrxilrtg4ytimjzhe4tiltqmfyc4njrga4dcnjsg4" TargetMode="External"/><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hyperlink" Target="https://sip.legalis.pl/document-view.seam?documentId=mfrxilrtg4ytimjzhe4tiltqmfyc4njrga4dcnbtha" TargetMode="External"/><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hyperlink" Target="https://sip.legalis.pl/document-view.seam?documentId=mfrxilrtg4ytimjzhe4tiltqmfyc4njrga4daobuhe" TargetMode="External"/><Relationship Id="rId2" Type="http://schemas.openxmlformats.org/officeDocument/2006/relationships/notesSlide" Target="../notesSlides/notesSlide60.xml"/><Relationship Id="rId1" Type="http://schemas.openxmlformats.org/officeDocument/2006/relationships/slideLayout" Target="../slideLayouts/slideLayout6.xml"/><Relationship Id="rId5" Type="http://schemas.openxmlformats.org/officeDocument/2006/relationships/hyperlink" Target="https://sip.legalis.pl/document-view.seam?documentId=mfrxilrtg4ytimjzhe4tiltqmfyc4njrga4dcmrzge" TargetMode="External"/><Relationship Id="rId4" Type="http://schemas.openxmlformats.org/officeDocument/2006/relationships/hyperlink" Target="https://sip.legalis.pl/document-view.seam?documentId=mfrxilrtg4ytimjzhe4tiltqmfyc4njrga4dcmryha" TargetMode="Externa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3" Type="http://schemas.openxmlformats.org/officeDocument/2006/relationships/hyperlink" Target="https://e-justice.europa.eu/home.do?action=home&amp;plang=pl" TargetMode="External"/><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3" Type="http://schemas.openxmlformats.org/officeDocument/2006/relationships/hyperlink" Target="https://sip.lex.pl/#/document/17337528?cm=DOCUMENT" TargetMode="External"/><Relationship Id="rId2" Type="http://schemas.openxmlformats.org/officeDocument/2006/relationships/notesSlide" Target="../notesSlides/notesSlide85.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3" Type="http://schemas.openxmlformats.org/officeDocument/2006/relationships/hyperlink" Target="https://sip.lex.pl/#/document/17337528?cm=DOCUMENT" TargetMode="External"/><Relationship Id="rId2" Type="http://schemas.openxmlformats.org/officeDocument/2006/relationships/notesSlide" Target="../notesSlides/notesSlide86.xml"/><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3" Type="http://schemas.openxmlformats.org/officeDocument/2006/relationships/hyperlink" Target="https://sip.lex.pl/#/document/18708093?unitId=art(2)ust(2)pkt(1)&amp;cm=DOCUMENT" TargetMode="External"/><Relationship Id="rId2" Type="http://schemas.openxmlformats.org/officeDocument/2006/relationships/notesSlide" Target="../notesSlides/notesSlide87.xml"/><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stopki 4"/>
          <p:cNvSpPr>
            <a:spLocks noGrp="1"/>
          </p:cNvSpPr>
          <p:nvPr>
            <p:ph type="ftr" sz="quarter" idx="11"/>
          </p:nvPr>
        </p:nvSpPr>
        <p:spPr>
          <a:xfrm>
            <a:off x="0" y="6356350"/>
            <a:ext cx="9144000" cy="365125"/>
          </a:xfrm>
          <a:solidFill>
            <a:srgbClr val="660033"/>
          </a:solidFill>
          <a:ln>
            <a:solidFill>
              <a:srgbClr val="660033"/>
            </a:solidFill>
          </a:ln>
        </p:spPr>
        <p:txBody>
          <a:bodyPr/>
          <a:lstStyle/>
          <a:p>
            <a:r>
              <a:rPr lang="pl-PL" b="1" dirty="0" smtClean="0">
                <a:solidFill>
                  <a:schemeClr val="bg1"/>
                </a:solidFill>
                <a:latin typeface="Georgia" pitchFamily="18" charset="0"/>
              </a:rPr>
              <a:t>www.pierog.pl</a:t>
            </a:r>
            <a:endParaRPr lang="pl-PL" b="1" dirty="0">
              <a:solidFill>
                <a:schemeClr val="bg1"/>
              </a:solidFill>
              <a:latin typeface="Georgia" pitchFamily="18" charset="0"/>
            </a:endParaRPr>
          </a:p>
        </p:txBody>
      </p:sp>
      <p:sp>
        <p:nvSpPr>
          <p:cNvPr id="2" name="Prostokąt 1"/>
          <p:cNvSpPr/>
          <p:nvPr/>
        </p:nvSpPr>
        <p:spPr>
          <a:xfrm>
            <a:off x="899592" y="1844824"/>
            <a:ext cx="7344816" cy="3970318"/>
          </a:xfrm>
          <a:prstGeom prst="rect">
            <a:avLst/>
          </a:prstGeom>
        </p:spPr>
        <p:txBody>
          <a:bodyPr wrap="square">
            <a:spAutoFit/>
          </a:bodyPr>
          <a:lstStyle/>
          <a:p>
            <a:pPr lvl="0"/>
            <a:endParaRPr lang="pl-PL" sz="2800" cap="small" dirty="0">
              <a:solidFill>
                <a:srgbClr val="660033"/>
              </a:solidFill>
              <a:effectLst>
                <a:outerShdw blurRad="38100" dist="38100" dir="2700000" algn="tl">
                  <a:srgbClr val="000000">
                    <a:alpha val="43137"/>
                  </a:srgbClr>
                </a:outerShdw>
              </a:effectLst>
              <a:latin typeface="+mj-lt"/>
            </a:endParaRPr>
          </a:p>
          <a:p>
            <a:pPr lvl="0" algn="ctr"/>
            <a:r>
              <a:rPr lang="pl-PL" sz="3200" cap="small" dirty="0" smtClean="0">
                <a:solidFill>
                  <a:srgbClr val="660033"/>
                </a:solidFill>
                <a:effectLst>
                  <a:outerShdw blurRad="38100" dist="38100" dir="2700000" algn="tl">
                    <a:srgbClr val="000000">
                      <a:alpha val="43137"/>
                    </a:srgbClr>
                  </a:outerShdw>
                </a:effectLst>
                <a:latin typeface="+mj-lt"/>
              </a:rPr>
              <a:t>Szkolenie </a:t>
            </a:r>
          </a:p>
          <a:p>
            <a:pPr lvl="0" algn="ctr"/>
            <a:r>
              <a:rPr lang="pl-PL" sz="3200" cap="small" dirty="0" smtClean="0">
                <a:solidFill>
                  <a:srgbClr val="660033"/>
                </a:solidFill>
                <a:effectLst>
                  <a:outerShdw blurRad="38100" dist="38100" dir="2700000" algn="tl">
                    <a:srgbClr val="000000">
                      <a:alpha val="43137"/>
                    </a:srgbClr>
                  </a:outerShdw>
                </a:effectLst>
                <a:latin typeface="+mj-lt"/>
              </a:rPr>
              <a:t>z </a:t>
            </a:r>
          </a:p>
          <a:p>
            <a:pPr lvl="0" algn="ctr"/>
            <a:r>
              <a:rPr lang="pl-PL" sz="3200" cap="small" dirty="0" smtClean="0">
                <a:solidFill>
                  <a:srgbClr val="660033"/>
                </a:solidFill>
                <a:effectLst>
                  <a:outerShdw blurRad="38100" dist="38100" dir="2700000" algn="tl">
                    <a:srgbClr val="000000">
                      <a:alpha val="43137"/>
                    </a:srgbClr>
                  </a:outerShdw>
                </a:effectLst>
                <a:latin typeface="+mj-lt"/>
              </a:rPr>
              <a:t>Regulaminu udzielania zamówień publicznych</a:t>
            </a:r>
          </a:p>
          <a:p>
            <a:pPr lvl="0"/>
            <a:endParaRPr lang="pl-PL" sz="2400" cap="small" dirty="0">
              <a:solidFill>
                <a:srgbClr val="660033"/>
              </a:solidFill>
              <a:effectLst>
                <a:outerShdw blurRad="38100" dist="38100" dir="2700000" algn="tl">
                  <a:srgbClr val="000000">
                    <a:alpha val="43137"/>
                  </a:srgbClr>
                </a:outerShdw>
              </a:effectLst>
              <a:latin typeface="+mj-lt"/>
            </a:endParaRPr>
          </a:p>
          <a:p>
            <a:pPr lvl="0"/>
            <a:endParaRPr lang="pl-PL" sz="2400" cap="small" dirty="0" smtClean="0">
              <a:solidFill>
                <a:srgbClr val="660033"/>
              </a:solidFill>
              <a:effectLst>
                <a:outerShdw blurRad="38100" dist="38100" dir="2700000" algn="tl">
                  <a:srgbClr val="000000">
                    <a:alpha val="43137"/>
                  </a:srgbClr>
                </a:outerShdw>
              </a:effectLst>
              <a:latin typeface="+mj-lt"/>
            </a:endParaRPr>
          </a:p>
          <a:p>
            <a:pPr lvl="0"/>
            <a:endParaRPr lang="pl-PL" sz="2400" cap="small" dirty="0">
              <a:solidFill>
                <a:srgbClr val="660033"/>
              </a:solidFill>
              <a:effectLst>
                <a:outerShdw blurRad="38100" dist="38100" dir="2700000" algn="tl">
                  <a:srgbClr val="000000">
                    <a:alpha val="43137"/>
                  </a:srgbClr>
                </a:outerShdw>
              </a:effectLst>
              <a:latin typeface="+mj-lt"/>
            </a:endParaRPr>
          </a:p>
          <a:p>
            <a:pPr lvl="0"/>
            <a:r>
              <a:rPr lang="pl-PL" sz="2400" cap="small" dirty="0" smtClean="0">
                <a:solidFill>
                  <a:srgbClr val="660033"/>
                </a:solidFill>
                <a:effectLst>
                  <a:outerShdw blurRad="38100" dist="38100" dir="2700000" algn="tl">
                    <a:srgbClr val="000000">
                      <a:alpha val="43137"/>
                    </a:srgbClr>
                  </a:outerShdw>
                </a:effectLst>
                <a:latin typeface="+mj-lt"/>
              </a:rPr>
              <a:t>Adw. GRZEGORZ MATEJCZUK </a:t>
            </a:r>
            <a:endParaRPr lang="pl-PL" sz="2400" cap="small" dirty="0">
              <a:solidFill>
                <a:srgbClr val="660033"/>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756947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PLANOWANIE – CZEGO DOTYCZY</a:t>
            </a:r>
            <a:endParaRPr lang="pl-PL" sz="3600" b="1" dirty="0">
              <a:solidFill>
                <a:srgbClr val="660033"/>
              </a:solidFill>
            </a:endParaRPr>
          </a:p>
        </p:txBody>
      </p:sp>
      <p:sp>
        <p:nvSpPr>
          <p:cNvPr id="3" name="pole tekstowe 2"/>
          <p:cNvSpPr txBox="1"/>
          <p:nvPr/>
        </p:nvSpPr>
        <p:spPr>
          <a:xfrm>
            <a:off x="611560" y="1844824"/>
            <a:ext cx="8075240" cy="4247317"/>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Art. 23 </a:t>
            </a:r>
            <a:r>
              <a:rPr lang="pl-PL" dirty="0" err="1" smtClean="0">
                <a:solidFill>
                  <a:schemeClr val="tx1"/>
                </a:solidFill>
                <a:latin typeface="Cambria" panose="02040503050406030204" pitchFamily="18" charset="0"/>
                <a:ea typeface="Cambria" panose="02040503050406030204" pitchFamily="18" charset="0"/>
              </a:rPr>
              <a:t>Pzp</a:t>
            </a:r>
            <a:r>
              <a:rPr lang="pl-PL" dirty="0" smtClean="0">
                <a:solidFill>
                  <a:schemeClr val="tx1"/>
                </a:solidFill>
                <a:latin typeface="Cambria" panose="02040503050406030204" pitchFamily="18" charset="0"/>
                <a:ea typeface="Cambria" panose="02040503050406030204" pitchFamily="18" charset="0"/>
              </a:rPr>
              <a:t> – </a:t>
            </a:r>
            <a:r>
              <a:rPr lang="pl-PL" b="0" dirty="0" smtClean="0">
                <a:solidFill>
                  <a:schemeClr val="tx1"/>
                </a:solidFill>
                <a:latin typeface="Cambria" panose="02040503050406030204" pitchFamily="18" charset="0"/>
                <a:ea typeface="Cambria" panose="02040503050406030204" pitchFamily="18" charset="0"/>
              </a:rPr>
              <a:t>stanowi o planie </a:t>
            </a:r>
            <a:r>
              <a:rPr lang="pl-PL" b="0" u="sng" dirty="0" smtClean="0">
                <a:solidFill>
                  <a:schemeClr val="tx1"/>
                </a:solidFill>
                <a:latin typeface="Cambria" panose="02040503050406030204" pitchFamily="18" charset="0"/>
                <a:ea typeface="Cambria" panose="02040503050406030204" pitchFamily="18" charset="0"/>
              </a:rPr>
              <a:t>postępowań </a:t>
            </a:r>
            <a:r>
              <a:rPr lang="pl-PL" b="0" dirty="0" smtClean="0">
                <a:solidFill>
                  <a:schemeClr val="tx1"/>
                </a:solidFill>
                <a:latin typeface="Cambria" panose="02040503050406030204" pitchFamily="18" charset="0"/>
                <a:ea typeface="Cambria" panose="02040503050406030204" pitchFamily="18" charset="0"/>
              </a:rPr>
              <a:t>o udzielenie zamówienia, a nie </a:t>
            </a:r>
            <a:br>
              <a:rPr lang="pl-PL" b="0" dirty="0" smtClean="0">
                <a:solidFill>
                  <a:schemeClr val="tx1"/>
                </a:solidFill>
                <a:latin typeface="Cambria" panose="02040503050406030204" pitchFamily="18" charset="0"/>
                <a:ea typeface="Cambria" panose="02040503050406030204" pitchFamily="18" charset="0"/>
              </a:rPr>
            </a:br>
            <a:r>
              <a:rPr lang="pl-PL" b="0" dirty="0" smtClean="0">
                <a:solidFill>
                  <a:schemeClr val="tx1"/>
                </a:solidFill>
                <a:latin typeface="Cambria" panose="02040503050406030204" pitchFamily="18" charset="0"/>
                <a:ea typeface="Cambria" panose="02040503050406030204" pitchFamily="18" charset="0"/>
              </a:rPr>
              <a:t>o planie zamówień</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Wniosek:</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nie ma obowiązku uwzględniania w planie postępowań, zamówień wyłączonych z obowiązku stosowania ustawy </a:t>
            </a:r>
            <a:r>
              <a:rPr lang="pl-PL" b="0" dirty="0" err="1" smtClean="0">
                <a:solidFill>
                  <a:schemeClr val="tx1"/>
                </a:solidFill>
                <a:latin typeface="Cambria" panose="02040503050406030204" pitchFamily="18" charset="0"/>
                <a:ea typeface="Cambria" panose="02040503050406030204" pitchFamily="18" charset="0"/>
              </a:rPr>
              <a:t>Pzp</a:t>
            </a:r>
            <a:r>
              <a:rPr lang="pl-PL" b="0" dirty="0" smtClean="0">
                <a:solidFill>
                  <a:schemeClr val="tx1"/>
                </a:solidFill>
                <a:latin typeface="Cambria" panose="02040503050406030204" pitchFamily="18" charset="0"/>
                <a:ea typeface="Cambria" panose="02040503050406030204" pitchFamily="18" charset="0"/>
              </a:rPr>
              <a:t>.</a:t>
            </a: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dirty="0" smtClean="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Przykład</a:t>
            </a:r>
            <a:r>
              <a:rPr lang="pl-PL" b="0" dirty="0" smtClean="0">
                <a:solidFill>
                  <a:schemeClr val="tx1"/>
                </a:solidFill>
                <a:latin typeface="Cambria" panose="02040503050406030204" pitchFamily="18" charset="0"/>
                <a:ea typeface="Cambria" panose="02040503050406030204" pitchFamily="18" charset="0"/>
              </a:rPr>
              <a:t>: </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art. 2 ust. 1 pkt 1 </a:t>
            </a:r>
            <a:r>
              <a:rPr lang="pl-PL" b="0" dirty="0" err="1" smtClean="0">
                <a:solidFill>
                  <a:schemeClr val="tx1"/>
                </a:solidFill>
                <a:latin typeface="Cambria" panose="02040503050406030204" pitchFamily="18" charset="0"/>
                <a:ea typeface="Cambria" panose="02040503050406030204" pitchFamily="18" charset="0"/>
              </a:rPr>
              <a:t>Pzp</a:t>
            </a:r>
            <a:r>
              <a:rPr lang="pl-PL" b="0" dirty="0" smtClean="0">
                <a:solidFill>
                  <a:schemeClr val="tx1"/>
                </a:solidFill>
                <a:latin typeface="Cambria" panose="02040503050406030204" pitchFamily="18" charset="0"/>
                <a:ea typeface="Cambria" panose="02040503050406030204" pitchFamily="18" charset="0"/>
              </a:rPr>
              <a:t> – przepisy ustawy stosuje się do zamówień klasycznych oraz organizowania konkursów, </a:t>
            </a:r>
            <a:r>
              <a:rPr lang="pl-PL" dirty="0" smtClean="0">
                <a:solidFill>
                  <a:schemeClr val="tx1"/>
                </a:solidFill>
                <a:latin typeface="Cambria" panose="02040503050406030204" pitchFamily="18" charset="0"/>
                <a:ea typeface="Cambria" panose="02040503050406030204" pitchFamily="18" charset="0"/>
              </a:rPr>
              <a:t>których wartość jest równa lub przekracza kwotę 130.000 zł</a:t>
            </a:r>
            <a:r>
              <a:rPr lang="pl-PL" b="0" dirty="0" smtClean="0">
                <a:solidFill>
                  <a:schemeClr val="tx1"/>
                </a:solidFill>
                <a:latin typeface="Cambria" panose="02040503050406030204" pitchFamily="18" charset="0"/>
                <a:ea typeface="Cambria" panose="02040503050406030204" pitchFamily="18" charset="0"/>
              </a:rPr>
              <a:t>, przez zamawiających publicznych. </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art. 11 ust. 5 pkt 1 </a:t>
            </a:r>
            <a:r>
              <a:rPr lang="pl-PL" b="0" dirty="0" err="1" smtClean="0">
                <a:solidFill>
                  <a:schemeClr val="tx1"/>
                </a:solidFill>
                <a:latin typeface="Cambria" panose="02040503050406030204" pitchFamily="18" charset="0"/>
                <a:ea typeface="Cambria" panose="02040503050406030204" pitchFamily="18" charset="0"/>
              </a:rPr>
              <a:t>Pzp</a:t>
            </a:r>
            <a:r>
              <a:rPr lang="pl-PL" b="0" dirty="0" smtClean="0">
                <a:solidFill>
                  <a:schemeClr val="tx1"/>
                </a:solidFill>
                <a:latin typeface="Cambria" panose="02040503050406030204" pitchFamily="18" charset="0"/>
                <a:ea typeface="Cambria" panose="02040503050406030204" pitchFamily="18" charset="0"/>
              </a:rPr>
              <a:t>, zamówienia służące wyłącznie do </a:t>
            </a:r>
            <a:r>
              <a:rPr lang="pl-PL" dirty="0" smtClean="0">
                <a:solidFill>
                  <a:schemeClr val="tx1"/>
                </a:solidFill>
                <a:latin typeface="Cambria" panose="02040503050406030204" pitchFamily="18" charset="0"/>
                <a:ea typeface="Cambria" panose="02040503050406030204" pitchFamily="18" charset="0"/>
              </a:rPr>
              <a:t>celów prac badawczych, eksperymentalnych, naukowych lub rozwojowych o wartości mniejszej niż progi unijne.</a:t>
            </a:r>
            <a:endParaRPr lang="pl-PL" b="0" u="sng"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5660291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801314"/>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II. Warunek </a:t>
            </a:r>
            <a:r>
              <a:rPr lang="pl-PL" dirty="0">
                <a:solidFill>
                  <a:schemeClr val="tx1"/>
                </a:solidFill>
                <a:latin typeface="Cambria" panose="02040503050406030204" pitchFamily="18" charset="0"/>
                <a:ea typeface="Cambria" panose="02040503050406030204" pitchFamily="18" charset="0"/>
              </a:rPr>
              <a:t>dotyczący posiadania uprawnień do prowadzenia określonej działalności gospodarczej lub zawodowej, o ile wynika to z odrębnych przepisów</a:t>
            </a:r>
            <a:r>
              <a:rPr lang="pl-PL" b="0" dirty="0">
                <a:solidFill>
                  <a:schemeClr val="tx1"/>
                </a:solidFill>
                <a:latin typeface="Cambria" panose="02040503050406030204" pitchFamily="18" charset="0"/>
                <a:ea typeface="Cambria" panose="02040503050406030204" pitchFamily="18" charset="0"/>
              </a:rPr>
              <a:t>.</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Zamawiający może w postępowaniu o udzielenie zamówienia wymagać udowodnienia posiadania:</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odpowiedniego zezwolenia, licencji, koncesji lub wpisu do rejestru działalności regulowanej lub</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odpowiedniego zezwolenia, licencji, koncesji lub wpisu do rejestru działalności regulowanej, jeżeli ich posiadanie jest niezbędne do świadczenia określonych usług w kraju, w którym wykonawca ma siedzibę lub miejsce zamieszkania, lub</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statusu członka danej organizacji, jeżeli członkostwo w tej organizacji jest niezbędne do świadczenia określonych usług w kraju, w którym wykonawca ma siedzibę lub miejsce zamieszkania.</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629951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693319"/>
          </a:xfrm>
          <a:prstGeom prst="rect">
            <a:avLst/>
          </a:prstGeom>
          <a:noFill/>
        </p:spPr>
        <p:txBody>
          <a:bodyPr wrap="square" rtlCol="0">
            <a:spAutoFit/>
          </a:bodyPr>
          <a:lstStyle/>
          <a:p>
            <a:pPr algn="just"/>
            <a:r>
              <a:rPr lang="pl-PL" b="0" dirty="0">
                <a:solidFill>
                  <a:schemeClr val="tx1"/>
                </a:solidFill>
                <a:latin typeface="Cambria" panose="02040503050406030204" pitchFamily="18" charset="0"/>
                <a:ea typeface="Cambria" panose="02040503050406030204" pitchFamily="18" charset="0"/>
              </a:rPr>
              <a:t>Koncesji wymaga m.in. działalność w </a:t>
            </a:r>
            <a:r>
              <a:rPr lang="pl-PL" b="0" dirty="0" smtClean="0">
                <a:solidFill>
                  <a:schemeClr val="tx1"/>
                </a:solidFill>
                <a:latin typeface="Cambria" panose="02040503050406030204" pitchFamily="18" charset="0"/>
                <a:ea typeface="Cambria" panose="02040503050406030204" pitchFamily="18" charset="0"/>
              </a:rPr>
              <a:t>zakresie:</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ochrony </a:t>
            </a:r>
            <a:r>
              <a:rPr lang="pl-PL" b="0" dirty="0">
                <a:solidFill>
                  <a:schemeClr val="tx1"/>
                </a:solidFill>
                <a:latin typeface="Cambria" panose="02040503050406030204" pitchFamily="18" charset="0"/>
                <a:ea typeface="Cambria" panose="02040503050406030204" pitchFamily="18" charset="0"/>
              </a:rPr>
              <a:t>osób i </a:t>
            </a:r>
            <a:r>
              <a:rPr lang="pl-PL" b="0" dirty="0" smtClean="0">
                <a:solidFill>
                  <a:schemeClr val="tx1"/>
                </a:solidFill>
                <a:latin typeface="Cambria" panose="02040503050406030204" pitchFamily="18" charset="0"/>
                <a:ea typeface="Cambria" panose="02040503050406030204" pitchFamily="18" charset="0"/>
              </a:rPr>
              <a:t>mienia,</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przewozów lotniczych,</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smtClean="0">
                <a:solidFill>
                  <a:schemeClr val="tx1"/>
                </a:solidFill>
                <a:latin typeface="Cambria" panose="02040503050406030204" pitchFamily="18" charset="0"/>
                <a:ea typeface="Cambria" panose="02040503050406030204" pitchFamily="18" charset="0"/>
              </a:rPr>
              <a:t>Rodzaje </a:t>
            </a:r>
            <a:r>
              <a:rPr lang="pl-PL" b="0" dirty="0">
                <a:solidFill>
                  <a:schemeClr val="tx1"/>
                </a:solidFill>
                <a:latin typeface="Cambria" panose="02040503050406030204" pitchFamily="18" charset="0"/>
                <a:ea typeface="Cambria" panose="02040503050406030204" pitchFamily="18" charset="0"/>
              </a:rPr>
              <a:t>działalności wymagające pozwolenia to między innymi: </a:t>
            </a:r>
          </a:p>
          <a:p>
            <a:endParaRPr lang="pl-PL" b="0" dirty="0">
              <a:solidFill>
                <a:schemeClr val="tx1"/>
              </a:solidFill>
              <a:latin typeface="Cambria" panose="02040503050406030204" pitchFamily="18" charset="0"/>
              <a:ea typeface="Cambria" panose="02040503050406030204" pitchFamily="18" charset="0"/>
            </a:endParaRPr>
          </a:p>
          <a:p>
            <a:pPr marL="285750" lvl="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prowadzenie zbiorowego zaopatrzenia w wodę lub zbiorowego odprowadzania ścieków,</a:t>
            </a:r>
          </a:p>
          <a:p>
            <a:pPr marL="285750" lvl="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wytwarzania i dopuszczenia do obrotu produktów leczniczych, prowadzenia aptek ogólnodostępnych, hurtowni farmaceutycznych,</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instalacje lub naprawa określonych rodzajów przyrządów pomiarowych,  w tym m.in. tachografów cyfrowych.</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8981521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algn="just"/>
            <a:r>
              <a:rPr lang="pl-PL" b="0" dirty="0">
                <a:solidFill>
                  <a:schemeClr val="tx1"/>
                </a:solidFill>
                <a:latin typeface="Cambria" panose="02040503050406030204" pitchFamily="18" charset="0"/>
                <a:ea typeface="Cambria" panose="02040503050406030204" pitchFamily="18" charset="0"/>
              </a:rPr>
              <a:t>Działalność wymagająca uzyskania wpisu do rejestru działalności regulowanej (przykłady): </a:t>
            </a:r>
          </a:p>
          <a:p>
            <a:pPr algn="just"/>
            <a:endParaRPr lang="pl-PL" b="0" dirty="0">
              <a:solidFill>
                <a:schemeClr val="tx1"/>
              </a:solidFill>
              <a:latin typeface="Cambria" panose="02040503050406030204" pitchFamily="18" charset="0"/>
              <a:ea typeface="Cambria" panose="02040503050406030204" pitchFamily="18" charset="0"/>
            </a:endParaRPr>
          </a:p>
          <a:p>
            <a:pPr marL="285750" lvl="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działalność gospodarcza w zakresie odbierania odpadów komunalnych od właścicieli nieruchomości,</a:t>
            </a:r>
          </a:p>
          <a:p>
            <a:pPr lvl="0" algn="just"/>
            <a:endParaRPr lang="pl-PL" b="0" dirty="0">
              <a:solidFill>
                <a:schemeClr val="tx1"/>
              </a:solidFill>
              <a:latin typeface="Cambria" panose="02040503050406030204" pitchFamily="18" charset="0"/>
              <a:ea typeface="Cambria" panose="02040503050406030204" pitchFamily="18" charset="0"/>
            </a:endParaRPr>
          </a:p>
          <a:p>
            <a:pPr marL="285750" lvl="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przechowywanie dokumentacji osobowej i płacowej pracodawców o czasowym okresie przechowywania, </a:t>
            </a:r>
          </a:p>
          <a:p>
            <a:pPr lvl="0" algn="just"/>
            <a:endParaRPr lang="pl-PL" b="0" dirty="0">
              <a:solidFill>
                <a:schemeClr val="tx1"/>
              </a:solidFill>
              <a:latin typeface="Cambria" panose="02040503050406030204" pitchFamily="18" charset="0"/>
              <a:ea typeface="Cambria" panose="02040503050406030204" pitchFamily="18" charset="0"/>
            </a:endParaRPr>
          </a:p>
          <a:p>
            <a:pPr marL="285750" lvl="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działalność telekomunikacyjna, </a:t>
            </a:r>
          </a:p>
          <a:p>
            <a:pPr lvl="0" algn="just"/>
            <a:endParaRPr lang="pl-PL" b="0" dirty="0">
              <a:solidFill>
                <a:schemeClr val="tx1"/>
              </a:solidFill>
              <a:latin typeface="Cambria" panose="02040503050406030204" pitchFamily="18" charset="0"/>
              <a:ea typeface="Cambria" panose="02040503050406030204" pitchFamily="18" charset="0"/>
            </a:endParaRPr>
          </a:p>
          <a:p>
            <a:pPr marL="285750" lvl="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działalność pocztowa,</a:t>
            </a:r>
          </a:p>
          <a:p>
            <a:pPr lvl="0" algn="just"/>
            <a:endParaRPr lang="pl-PL" b="0" dirty="0">
              <a:solidFill>
                <a:schemeClr val="tx1"/>
              </a:solidFill>
              <a:latin typeface="Cambria" panose="02040503050406030204" pitchFamily="18" charset="0"/>
              <a:ea typeface="Cambria" panose="02040503050406030204" pitchFamily="18" charset="0"/>
            </a:endParaRPr>
          </a:p>
          <a:p>
            <a:pPr marL="285750" lvl="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prowadzenie indywidualnej praktyki lekarskiej, indywidualnej specjalistycznej praktyki lekarskiej, grupowej praktyki lekarskiej, </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3805799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801314"/>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III. Warunek dotyczący sytuacji ekonomicznej lub finansowej</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Zamawiający może określić warunki, które zapewnią posiadanie przez wykonawców zdolności ekonomicznej lub finansowej niezbędnej do realizacji zamówienia. W tym celu zamawiający może wymagać w szczególności:</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aby wykonawcy posiadali określone minimalne roczne przychody, w tym określone minimalne roczne przychody w zakresie działalności objętej zamówieniem;</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aby wykonawcy przedstawili informacje na temat ich rocznych sprawozdań finansowych wykazujących w szczególności stosunek aktywów do zobowiązań;</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posiadania przez wykonawcę odpowiedniego ubezpieczenia odpowiedzialności cywilnej;</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posiadania przez wykonawcę określonej zdolności kredytowej lub środków finansowych.</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4431551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693319"/>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IV. Warunek dotyczący zdolności technicznej lub zawodowej</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W odniesieniu do zdolności technicznej lub zawodowej zamawiający może określić warunki dotyczące:</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niezbędnego wykształcenia, </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kwalifikacji zawodowych, </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doświadczenia, </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potencjału technicznego </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wykonawcy lub osób skierowanych przez wykonawcę do realizacji zamówienia, umożliwiające realizację zamówienia na odpowiednim poziomie jakości. </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3512624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247317"/>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Kto i kiedy składa pozostałe dokumenty podmiotowe?</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Zamawiający przed wyborem najkorzystniejszej oferty wzywa wykonawcę, którego oferta została najwyżej oceniona, do złożenia w wyznaczonym terminie, nie krótszym niż 10 dni, aktualnych na dzień złożenia podmiotowych środków dowodowych.</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Zamawiający nie wzywa do złożenia podmiotowych środków dowodowych, jeżeli:</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może je uzyskać za pomocą bezpłatnych i ogólnodostępnych baz danych, w szczególności rejestrów publicznych </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Wykonawca nie jest zobowiązany do złożenia podmiotowych środków dowodowych, które zamawiający posiada, jeżeli wykonawca wskaże te środki oraz potwierdzi ich prawidłowość i aktualność.</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3110856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416320"/>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Procedura odwrócona – art. 139 </a:t>
            </a:r>
            <a:r>
              <a:rPr lang="pl-PL" dirty="0" err="1">
                <a:solidFill>
                  <a:schemeClr val="tx1"/>
                </a:solidFill>
                <a:latin typeface="Cambria" panose="02040503050406030204" pitchFamily="18" charset="0"/>
                <a:ea typeface="Cambria" panose="02040503050406030204" pitchFamily="18" charset="0"/>
              </a:rPr>
              <a:t>Pzp</a:t>
            </a:r>
            <a:endParaRPr lang="pl-PL"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Dedykowana specjalnie do trybu przetargu nieograniczonego. </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Zamawiający może najpierw dokonać badania i oceny ofert, a następnie dokonać kwalifikacji podmiotowej wykonawcy, którego oferta została najwyżej oceniona, w zakresie braku podstaw wykluczenia oraz spełniania warunków udziału w postępowaniu, o ile taka możliwość została przewidziana w SWZ lub w ogłoszeniu o zamówieniu.</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To już funkcjonuje – co się więc zmienia?</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8603403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693319"/>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Art. 139 ust. 2 </a:t>
            </a:r>
            <a:r>
              <a:rPr lang="pl-PL" dirty="0" err="1">
                <a:solidFill>
                  <a:schemeClr val="tx1"/>
                </a:solidFill>
                <a:latin typeface="Cambria" panose="02040503050406030204" pitchFamily="18" charset="0"/>
                <a:ea typeface="Cambria" panose="02040503050406030204" pitchFamily="18" charset="0"/>
              </a:rPr>
              <a:t>Pzp</a:t>
            </a:r>
            <a:r>
              <a:rPr lang="pl-PL" dirty="0">
                <a:solidFill>
                  <a:schemeClr val="tx1"/>
                </a:solidFill>
                <a:latin typeface="Cambria" panose="02040503050406030204" pitchFamily="18" charset="0"/>
                <a:ea typeface="Cambria" panose="02040503050406030204" pitchFamily="18" charset="0"/>
              </a:rPr>
              <a:t> </a:t>
            </a: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W przypadku, o którym mowa w ust. 1, wykonawca nie jest obowiązany do złożenia wraz z ofertą oświadczenia, o którym mowa w art. 125 ust. 1, jeżeli zamawiający przewidział w SWZ możliwość żądania tego oświadczenia wyłącznie od wykonawcy, którego oferta została najwyżej oceniona.</a:t>
            </a: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Bardzo praktyczne rozwiązanie – ułatwienie pracy zamawiającym !!!</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3003152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Inne ważne zagadnienia przy prowadzeniu postępowania</a:t>
            </a:r>
          </a:p>
          <a:p>
            <a:pPr algn="just"/>
            <a:endParaRPr lang="pl-PL" dirty="0">
              <a:solidFill>
                <a:schemeClr val="tx1"/>
              </a:solidFill>
              <a:latin typeface="Cambria" panose="02040503050406030204" pitchFamily="18" charset="0"/>
              <a:ea typeface="Cambria" panose="02040503050406030204" pitchFamily="18" charset="0"/>
            </a:endParaRPr>
          </a:p>
          <a:p>
            <a:pPr marL="400050" indent="-400050" algn="just">
              <a:buAutoNum type="romanUcPeriod"/>
            </a:pPr>
            <a:r>
              <a:rPr lang="pl-PL" dirty="0">
                <a:solidFill>
                  <a:schemeClr val="tx1"/>
                </a:solidFill>
                <a:latin typeface="Cambria" panose="02040503050406030204" pitchFamily="18" charset="0"/>
                <a:ea typeface="Cambria" panose="02040503050406030204" pitchFamily="18" charset="0"/>
              </a:rPr>
              <a:t>Wyjaśnienia treści SWZ </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Zamawiający jest obowiązany udzielić wyjaśnień niezwłocznie, jednak nie później niż na 6 dni przed upływem terminu składania ofert albo nie później niż na 4 dni przed upływem terminu składania ofert w przypadku, o którym mowa w art. 138 ust. 2 pkt 2 (pilna potrzeba udzielenia zamówienia), pod warunkiem że wniosek o wyjaśnienie treści SWZ wpłynął do zamawiającego nie później niż na odpowiednio 14 albo 7 dni przed upływem terminu składania ofert.</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Jeżeli zamawiający </a:t>
            </a:r>
            <a:r>
              <a:rPr lang="pl-PL" dirty="0">
                <a:solidFill>
                  <a:schemeClr val="tx1"/>
                </a:solidFill>
                <a:latin typeface="Cambria" panose="02040503050406030204" pitchFamily="18" charset="0"/>
                <a:ea typeface="Cambria" panose="02040503050406030204" pitchFamily="18" charset="0"/>
              </a:rPr>
              <a:t>nie udzieli wyjaśnień w terminach, o których mowa w ust. 2, przedłuża termin składania ofert</a:t>
            </a:r>
            <a:r>
              <a:rPr lang="pl-PL" b="0" dirty="0">
                <a:solidFill>
                  <a:schemeClr val="tx1"/>
                </a:solidFill>
                <a:latin typeface="Cambria" panose="02040503050406030204" pitchFamily="18" charset="0"/>
                <a:ea typeface="Cambria" panose="02040503050406030204" pitchFamily="18" charset="0"/>
              </a:rPr>
              <a:t> o czas niezbędny do zapoznania się wszystkich zainteresowanych wykonawców z wyjaśnieniami niezbędnymi do należytego przygotowania i złożenia ofert.</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473604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5078313"/>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II. Termin </a:t>
            </a:r>
            <a:r>
              <a:rPr lang="pl-PL" dirty="0">
                <a:solidFill>
                  <a:schemeClr val="tx1"/>
                </a:solidFill>
                <a:latin typeface="Cambria" panose="02040503050406030204" pitchFamily="18" charset="0"/>
                <a:ea typeface="Cambria" panose="02040503050406030204" pitchFamily="18" charset="0"/>
              </a:rPr>
              <a:t>związania ofertą</a:t>
            </a:r>
          </a:p>
          <a:p>
            <a:pPr algn="just"/>
            <a:endParaRPr lang="pl-PL" dirty="0">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Obecnie – przy zamówieniach unijnych</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90 dni - jeżeli wartość zamówienia dla robót budowlanych jest równa lub przekracza wyrażoną w złotych równowartość kwoty 20 000 000 euro, a dla dostaw lub usług - 10 000 000 </a:t>
            </a:r>
            <a:r>
              <a:rPr lang="pl-PL" b="0" dirty="0" smtClean="0">
                <a:solidFill>
                  <a:schemeClr val="tx1"/>
                </a:solidFill>
                <a:latin typeface="Cambria" panose="02040503050406030204" pitchFamily="18" charset="0"/>
                <a:ea typeface="Cambria" panose="02040503050406030204" pitchFamily="18" charset="0"/>
              </a:rPr>
              <a:t>euro;</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60 </a:t>
            </a:r>
            <a:r>
              <a:rPr lang="pl-PL" b="0" dirty="0">
                <a:solidFill>
                  <a:schemeClr val="tx1"/>
                </a:solidFill>
                <a:latin typeface="Cambria" panose="02040503050406030204" pitchFamily="18" charset="0"/>
                <a:ea typeface="Cambria" panose="02040503050406030204" pitchFamily="18" charset="0"/>
              </a:rPr>
              <a:t>dni - jeżeli wartość zamówienia jest inna niż określona w pkt 1 i </a:t>
            </a:r>
            <a:r>
              <a:rPr lang="pl-PL" b="0" dirty="0" smtClean="0">
                <a:solidFill>
                  <a:schemeClr val="tx1"/>
                </a:solidFill>
                <a:latin typeface="Cambria" panose="02040503050406030204" pitchFamily="18" charset="0"/>
                <a:ea typeface="Cambria" panose="02040503050406030204" pitchFamily="18" charset="0"/>
              </a:rPr>
              <a:t>2.</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smtClean="0">
                <a:solidFill>
                  <a:schemeClr val="tx1"/>
                </a:solidFill>
                <a:latin typeface="Cambria" panose="02040503050406030204" pitchFamily="18" charset="0"/>
                <a:ea typeface="Cambria" panose="02040503050406030204" pitchFamily="18" charset="0"/>
              </a:rPr>
              <a:t>Nowe </a:t>
            </a:r>
            <a:r>
              <a:rPr lang="pl-PL" b="0" dirty="0" err="1">
                <a:solidFill>
                  <a:schemeClr val="tx1"/>
                </a:solidFill>
                <a:latin typeface="Cambria" panose="02040503050406030204" pitchFamily="18" charset="0"/>
                <a:ea typeface="Cambria" panose="02040503050406030204" pitchFamily="18" charset="0"/>
              </a:rPr>
              <a:t>Pzp</a:t>
            </a:r>
            <a:r>
              <a:rPr lang="pl-PL" b="0" dirty="0">
                <a:solidFill>
                  <a:schemeClr val="tx1"/>
                </a:solidFill>
                <a:latin typeface="Cambria" panose="02040503050406030204" pitchFamily="18" charset="0"/>
                <a:ea typeface="Cambria" panose="02040503050406030204" pitchFamily="18" charset="0"/>
              </a:rPr>
              <a:t> </a:t>
            </a:r>
            <a:endParaRPr lang="pl-PL" b="0" dirty="0" smtClean="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Wykonawca </a:t>
            </a:r>
            <a:r>
              <a:rPr lang="pl-PL" b="0" dirty="0">
                <a:solidFill>
                  <a:schemeClr val="tx1"/>
                </a:solidFill>
                <a:latin typeface="Cambria" panose="02040503050406030204" pitchFamily="18" charset="0"/>
                <a:ea typeface="Cambria" panose="02040503050406030204" pitchFamily="18" charset="0"/>
              </a:rPr>
              <a:t>jest związany ofertą nie dłużej niż:</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90 dni,</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120 dni - jeżeli wartość zamówienia dla robót budowlanych jest równa lub przekracza wyrażoną w złotych równowartość kwoty 20 000 000 euro, a dla dostaw lub usług - 10 000 000 euro</a:t>
            </a:r>
          </a:p>
          <a:p>
            <a:pPr algn="just"/>
            <a:r>
              <a:rPr lang="pl-PL" b="0" dirty="0">
                <a:solidFill>
                  <a:schemeClr val="tx1"/>
                </a:solidFill>
                <a:latin typeface="Cambria" panose="02040503050406030204" pitchFamily="18" charset="0"/>
                <a:ea typeface="Cambria" panose="02040503050406030204" pitchFamily="18" charset="0"/>
              </a:rPr>
              <a:t>- </a:t>
            </a:r>
            <a:r>
              <a:rPr lang="pl-PL" dirty="0">
                <a:solidFill>
                  <a:schemeClr val="tx1"/>
                </a:solidFill>
                <a:latin typeface="Cambria" panose="02040503050406030204" pitchFamily="18" charset="0"/>
                <a:ea typeface="Cambria" panose="02040503050406030204" pitchFamily="18" charset="0"/>
              </a:rPr>
              <a:t>od dnia upływu terminu składania ofert, przy czym pierwszym dniem terminu związania ofertą jest dzień, w którym upływa termin składania ofert. </a:t>
            </a: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09795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PLAN POSTĘPOWAŃ – CHARAKTERYSTYKA </a:t>
            </a:r>
            <a:endParaRPr lang="pl-PL" sz="3600" b="1" dirty="0">
              <a:solidFill>
                <a:srgbClr val="660033"/>
              </a:solidFill>
            </a:endParaRPr>
          </a:p>
        </p:txBody>
      </p:sp>
      <p:sp>
        <p:nvSpPr>
          <p:cNvPr id="3" name="pole tekstowe 2"/>
          <p:cNvSpPr txBox="1"/>
          <p:nvPr/>
        </p:nvSpPr>
        <p:spPr>
          <a:xfrm>
            <a:off x="611560" y="1844824"/>
            <a:ext cx="8075240" cy="4247317"/>
          </a:xfrm>
          <a:prstGeom prst="rect">
            <a:avLst/>
          </a:prstGeom>
          <a:noFill/>
        </p:spPr>
        <p:txBody>
          <a:bodyPr wrap="square" rtlCol="0">
            <a:spAutoFit/>
          </a:bodyPr>
          <a:lstStyle/>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Planowanie odnosi się do danego roku, w których zamierza się wszcząć postępowanie o udzielenie zamówienia</a:t>
            </a:r>
          </a:p>
          <a:p>
            <a:pPr marL="742950" lvl="1"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Plan nie obejmuje zamówień będących w trakcie realizacji lub postępowań, które zostały już przeprowadzone i pozostaje tylko zawarcie umowy.</a:t>
            </a:r>
          </a:p>
          <a:p>
            <a:pPr lvl="1" algn="just"/>
            <a:endParaRPr lang="pl-PL" b="0" dirty="0" smtClean="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pozwala Zamawiającemu usystematyzować i zaplanować działania</a:t>
            </a:r>
          </a:p>
          <a:p>
            <a:pPr marL="7429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Plan </a:t>
            </a:r>
            <a:r>
              <a:rPr lang="pl-PL" dirty="0" smtClean="0">
                <a:solidFill>
                  <a:schemeClr val="tx1"/>
                </a:solidFill>
                <a:latin typeface="Cambria" panose="02040503050406030204" pitchFamily="18" charset="0"/>
                <a:ea typeface="Cambria" panose="02040503050406030204" pitchFamily="18" charset="0"/>
              </a:rPr>
              <a:t>nie tworzy jednak zobowiązania po stronie Zamawiającego </a:t>
            </a:r>
          </a:p>
          <a:p>
            <a:pPr marL="742950" lvl="1"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m</a:t>
            </a:r>
            <a:r>
              <a:rPr lang="pl-PL" b="0" dirty="0" smtClean="0">
                <a:solidFill>
                  <a:schemeClr val="tx1"/>
                </a:solidFill>
                <a:latin typeface="Cambria" panose="02040503050406030204" pitchFamily="18" charset="0"/>
                <a:ea typeface="Cambria" panose="02040503050406030204" pitchFamily="18" charset="0"/>
              </a:rPr>
              <a:t>a charakter wyłącznie informacyjny </a:t>
            </a:r>
          </a:p>
          <a:p>
            <a:pPr lvl="1" algn="just"/>
            <a:endParaRPr lang="pl-PL" b="0" dirty="0" smtClean="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pozwala Wykonawcom zapoznać się z zamierzeniami zakupowymi Zamawiającego, przygotować się do nich, </a:t>
            </a:r>
          </a:p>
          <a:p>
            <a:pPr marL="7429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w efekcie </a:t>
            </a:r>
            <a:r>
              <a:rPr lang="pl-PL" dirty="0" smtClean="0">
                <a:solidFill>
                  <a:schemeClr val="tx1"/>
                </a:solidFill>
                <a:latin typeface="Cambria" panose="02040503050406030204" pitchFamily="18" charset="0"/>
                <a:ea typeface="Cambria" panose="02040503050406030204" pitchFamily="18" charset="0"/>
              </a:rPr>
              <a:t>może wpłynąć na zwiększenie konkurencyjności postępowania,</a:t>
            </a:r>
          </a:p>
          <a:p>
            <a:pPr marL="285750" indent="-285750" algn="just">
              <a:buFont typeface="Arial" panose="020B0604020202020204" pitchFamily="34" charset="0"/>
              <a:buChar char="•"/>
            </a:pPr>
            <a:endParaRPr lang="pl-PL" u="sng"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0510182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970318"/>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III. Termin otwarcia ofert </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Otwarcie ofert następuje niezwłocznie po upływie terminu składania ofert, </a:t>
            </a:r>
            <a:r>
              <a:rPr lang="pl-PL" dirty="0">
                <a:solidFill>
                  <a:schemeClr val="tx1"/>
                </a:solidFill>
                <a:latin typeface="Cambria" panose="02040503050406030204" pitchFamily="18" charset="0"/>
                <a:ea typeface="Cambria" panose="02040503050406030204" pitchFamily="18" charset="0"/>
              </a:rPr>
              <a:t>nie później niż następnego dnia po dniu, w którym upłynął termin składania ofert.</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Jeżeli otwarcie ofert następuje przy użyciu systemu teleinformatycznego, </a:t>
            </a:r>
            <a:r>
              <a:rPr lang="pl-PL" dirty="0">
                <a:solidFill>
                  <a:schemeClr val="tx1"/>
                </a:solidFill>
                <a:latin typeface="Cambria" panose="02040503050406030204" pitchFamily="18" charset="0"/>
                <a:ea typeface="Cambria" panose="02040503050406030204" pitchFamily="18" charset="0"/>
              </a:rPr>
              <a:t>w przypadku awarii tego systemu, która powoduje brak możliwości otwarcia ofert w terminie określonym przez zamawiającego, otwarcie ofert następuje niezwłocznie po usunięciu awarii.</a:t>
            </a:r>
          </a:p>
          <a:p>
            <a:pPr marL="285750" indent="-285750" algn="just">
              <a:buFont typeface="Arial" panose="020B0604020202020204" pitchFamily="34" charset="0"/>
              <a:buChar char="•"/>
            </a:pPr>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Zamawiający informuje o zmianie terminu otwarcia ofert na stronie internetowej prowadzonego postępowania.</a:t>
            </a: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9326878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2031325"/>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IV. Wadium </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Zamawiający </a:t>
            </a:r>
            <a:r>
              <a:rPr lang="pl-PL" dirty="0">
                <a:solidFill>
                  <a:schemeClr val="tx1"/>
                </a:solidFill>
                <a:latin typeface="Cambria" panose="02040503050406030204" pitchFamily="18" charset="0"/>
                <a:ea typeface="Cambria" panose="02040503050406030204" pitchFamily="18" charset="0"/>
              </a:rPr>
              <a:t>może żądać </a:t>
            </a:r>
            <a:r>
              <a:rPr lang="pl-PL" b="0" dirty="0">
                <a:solidFill>
                  <a:schemeClr val="tx1"/>
                </a:solidFill>
                <a:latin typeface="Cambria" panose="02040503050406030204" pitchFamily="18" charset="0"/>
                <a:ea typeface="Cambria" panose="02040503050406030204" pitchFamily="18" charset="0"/>
              </a:rPr>
              <a:t>od wykonawców wniesienia wadium.</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Zamawiający określa kwotę wadium w wysokości nie większej niż 3% wartości zamówienia.</a:t>
            </a: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29619184"/>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970318"/>
          </a:xfrm>
          <a:prstGeom prst="rect">
            <a:avLst/>
          </a:prstGeom>
          <a:noFill/>
        </p:spPr>
        <p:txBody>
          <a:bodyPr wrap="square" rtlCol="0">
            <a:spAutoFit/>
          </a:bodyPr>
          <a:lstStyle/>
          <a:p>
            <a:pPr algn="just"/>
            <a:r>
              <a:rPr lang="pl-PL" b="0" dirty="0">
                <a:solidFill>
                  <a:schemeClr val="tx1"/>
                </a:solidFill>
                <a:latin typeface="Cambria" panose="02040503050406030204" pitchFamily="18" charset="0"/>
                <a:ea typeface="Cambria" panose="02040503050406030204" pitchFamily="18" charset="0"/>
              </a:rPr>
              <a:t>Zamawiający zwraca wadium niezwłocznie, nie później jednak niż w terminie 7 dni od dnia wystąpienia jednej z okoliczności:</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upływu terminu związania ofertą;</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zawarcia umowy w sprawie zamówienia publicznego;</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unieważnienia postępowania o udzielenie zamówienia, z wyjątkiem sytuacji gdy nie zostało rozstrzygnięte odwołanie na czynność unieważnienia albo nie upłynął termin do jego wniesienia.</a:t>
            </a: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Zamawiający zwraca wadium wniesione w innej formie niż w pieniądzu </a:t>
            </a:r>
            <a:r>
              <a:rPr lang="pl-PL" dirty="0">
                <a:solidFill>
                  <a:schemeClr val="tx1"/>
                </a:solidFill>
                <a:latin typeface="Cambria" panose="02040503050406030204" pitchFamily="18" charset="0"/>
                <a:ea typeface="Cambria" panose="02040503050406030204" pitchFamily="18" charset="0"/>
              </a:rPr>
              <a:t>poprzez złożenie gwarantowi lub poręczycielowi oświadczenia o zwolnieniu wadium.</a:t>
            </a: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9072846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5109091"/>
          </a:xfrm>
          <a:prstGeom prst="rect">
            <a:avLst/>
          </a:prstGeom>
          <a:noFill/>
        </p:spPr>
        <p:txBody>
          <a:bodyPr wrap="square" rtlCol="0">
            <a:spAutoFit/>
          </a:bodyPr>
          <a:lstStyle/>
          <a:p>
            <a:pPr algn="just"/>
            <a:r>
              <a:rPr lang="pl-PL" b="0" dirty="0">
                <a:solidFill>
                  <a:schemeClr val="tx1"/>
                </a:solidFill>
                <a:latin typeface="Cambria" panose="02040503050406030204" pitchFamily="18" charset="0"/>
                <a:ea typeface="Cambria" panose="02040503050406030204" pitchFamily="18" charset="0"/>
              </a:rPr>
              <a:t>Zamawiający zwraca wadium niezwłocznie, nie później jednak niż w terminie 7 dni od dnia wystąpienia jednej z okoliczności:</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upływu terminu związania ofertą;</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zawarcia umowy w sprawie zamówienia publicznego;</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unieważnienia postępowania o udzielenie zamówienia, z wyjątkiem sytuacji gdy nie zostało rozstrzygnięte odwołanie na czynność unieważnienia albo nie upłynął termin do jego wniesienia.</a:t>
            </a:r>
          </a:p>
          <a:p>
            <a:pPr algn="just"/>
            <a:endParaRPr lang="pl-PL" sz="1000" b="0" dirty="0">
              <a:solidFill>
                <a:schemeClr val="tx1"/>
              </a:solidFill>
              <a:latin typeface="Cambria" panose="02040503050406030204" pitchFamily="18" charset="0"/>
              <a:ea typeface="Cambria" panose="02040503050406030204" pitchFamily="18" charset="0"/>
            </a:endParaRPr>
          </a:p>
          <a:p>
            <a:pPr algn="just"/>
            <a:endParaRPr lang="pl-PL" sz="1000"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Zamawiający, niezwłocznie, nie później jednak niż w terminie 7 dni od dnia złożenia wniosku zwraca wadium wykonawcy:</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który wycofał ofertę przed upływem terminu składania ofert;</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którego oferta została odrzucona;</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po wyborze najkorzystniejszej oferty, z wyjątkiem wykonawcy, którego oferta została wybrana jako najkorzystniejsza;</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po unieważnieniu postępowania, w przypadku gdy nie zostało rozstrzygnięte odwołanie na czynność unieważnienia albo nie upłynął termin do jego wniesienia.</a:t>
            </a: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6420038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5078313"/>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Podstawy </a:t>
            </a:r>
            <a:r>
              <a:rPr lang="pl-PL" dirty="0">
                <a:solidFill>
                  <a:schemeClr val="tx1"/>
                </a:solidFill>
                <a:latin typeface="Cambria" panose="02040503050406030204" pitchFamily="18" charset="0"/>
                <a:ea typeface="Cambria" panose="02040503050406030204" pitchFamily="18" charset="0"/>
              </a:rPr>
              <a:t>odrzucenia oferty</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Zamawiający odrzuca ofertę, jeżeli:</a:t>
            </a:r>
          </a:p>
          <a:p>
            <a:pPr algn="just"/>
            <a:endParaRPr lang="pl-PL"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została złożona po terminie składania ofert;</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Obecnie – zwrot oferty.</a:t>
            </a:r>
          </a:p>
          <a:p>
            <a:pPr algn="just"/>
            <a:endParaRPr lang="pl-PL"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została złożona przez wykonawcę:</a:t>
            </a:r>
          </a:p>
          <a:p>
            <a:pPr marL="742950" lvl="1"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podlegającego wykluczeniu z postępowania lub</a:t>
            </a:r>
          </a:p>
          <a:p>
            <a:pPr marL="742950" lvl="1"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niespełniającego warunków udziału w postępowaniu, lub</a:t>
            </a:r>
          </a:p>
          <a:p>
            <a:pPr marL="742950" lvl="1"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który nie złożył w przewidzianym terminie oświadczenia, o którym mowa w art. 125 ust. 1, lub podmiotowego środka dowodowego, potwierdzających brak podstaw wykluczenia lub spełnianie warunków udziału w postępowaniu, lub innych dokumentów lub oświadczeń;</a:t>
            </a:r>
          </a:p>
          <a:p>
            <a:pPr algn="just"/>
            <a:r>
              <a:rPr lang="pl-PL" dirty="0">
                <a:solidFill>
                  <a:schemeClr val="tx1"/>
                </a:solidFill>
                <a:latin typeface="Cambria" panose="02040503050406030204" pitchFamily="18" charset="0"/>
                <a:ea typeface="Cambria" panose="02040503050406030204" pitchFamily="18" charset="0"/>
              </a:rPr>
              <a:t>Pamiętamy o procedurze wezwania do uzupełnień, etc. </a:t>
            </a: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9357490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jest niezgodna z przepisami ustawy;</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Przykład: </a:t>
            </a:r>
          </a:p>
          <a:p>
            <a:pPr marL="342900" indent="-342900" algn="just">
              <a:buAutoNum type="arabicPeriod"/>
            </a:pPr>
            <a:r>
              <a:rPr lang="pl-PL" b="0" dirty="0">
                <a:solidFill>
                  <a:schemeClr val="tx1"/>
                </a:solidFill>
                <a:latin typeface="Cambria" panose="02040503050406030204" pitchFamily="18" charset="0"/>
                <a:ea typeface="Cambria" panose="02040503050406030204" pitchFamily="18" charset="0"/>
              </a:rPr>
              <a:t>wykonawca złożył dwie oferty.</a:t>
            </a:r>
          </a:p>
          <a:p>
            <a:pPr marL="342900" indent="-342900" algn="just">
              <a:buAutoNum type="arabicPeriod"/>
            </a:pPr>
            <a:r>
              <a:rPr lang="pl-PL" b="0" dirty="0">
                <a:solidFill>
                  <a:schemeClr val="tx1"/>
                </a:solidFill>
                <a:latin typeface="Cambria" panose="02040503050406030204" pitchFamily="18" charset="0"/>
                <a:ea typeface="Cambria" panose="02040503050406030204" pitchFamily="18" charset="0"/>
              </a:rPr>
              <a:t>wykonawca po terminie składania ofert zmienił treść oferty.</a:t>
            </a:r>
          </a:p>
          <a:p>
            <a:pPr algn="just"/>
            <a:endParaRPr lang="pl-PL"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jest nieważna na podstawie odrębnych przepisów;</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Przykład: oferta narusza przepisy o minimalnym wynagrodzeniu. </a:t>
            </a:r>
          </a:p>
          <a:p>
            <a:pPr algn="just"/>
            <a:endParaRPr lang="pl-PL"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jej treść jest niezgodna z warunkami zamówienia;</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Ważne – chodzi o niezgodność o charakterze merytorycznym. Zagadnienie wyjaśnień. </a:t>
            </a: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8982166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5355312"/>
          </a:xfrm>
          <a:prstGeom prst="rect">
            <a:avLst/>
          </a:prstGeom>
          <a:noFill/>
        </p:spPr>
        <p:txBody>
          <a:bodyPr wrap="square" rtlCol="0">
            <a:spAutoFit/>
          </a:bodyPr>
          <a:lstStyle/>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nie została sporządzona lub przekazana w sposób zgodny z wymaganiami technicznymi oraz organizacyjnymi sporządzania lub przekazywania ofert przy użyciu środków komunikacji elektronicznej określonymi przez zamawiającego;</a:t>
            </a:r>
          </a:p>
          <a:p>
            <a:pPr algn="just"/>
            <a:r>
              <a:rPr lang="pl-PL" dirty="0">
                <a:solidFill>
                  <a:schemeClr val="tx1"/>
                </a:solidFill>
                <a:latin typeface="Cambria" panose="02040503050406030204" pitchFamily="18" charset="0"/>
                <a:ea typeface="Cambria" panose="02040503050406030204" pitchFamily="18" charset="0"/>
              </a:rPr>
              <a:t>Przykład:</a:t>
            </a:r>
          </a:p>
          <a:p>
            <a:pPr algn="just"/>
            <a:r>
              <a:rPr lang="pl-PL" b="0" dirty="0">
                <a:solidFill>
                  <a:schemeClr val="tx1"/>
                </a:solidFill>
                <a:latin typeface="Cambria" panose="02040503050406030204" pitchFamily="18" charset="0"/>
                <a:ea typeface="Cambria" panose="02040503050406030204" pitchFamily="18" charset="0"/>
              </a:rPr>
              <a:t>Brak formy elektronicznej. </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została złożona w warunkach czynu nieuczciwej konkurencji w rozumieniu </a:t>
            </a:r>
            <a:r>
              <a:rPr lang="pl-PL" dirty="0">
                <a:solidFill>
                  <a:schemeClr val="tx1"/>
                </a:solidFill>
                <a:latin typeface="Cambria" panose="02040503050406030204" pitchFamily="18" charset="0"/>
                <a:ea typeface="Cambria" panose="02040503050406030204" pitchFamily="18" charset="0"/>
                <a:hlinkClick r:id="rId3"/>
              </a:rPr>
              <a:t>ustawy</a:t>
            </a:r>
            <a:r>
              <a:rPr lang="pl-PL" dirty="0">
                <a:solidFill>
                  <a:schemeClr val="tx1"/>
                </a:solidFill>
                <a:latin typeface="Cambria" panose="02040503050406030204" pitchFamily="18" charset="0"/>
                <a:ea typeface="Cambria" panose="02040503050406030204" pitchFamily="18" charset="0"/>
              </a:rPr>
              <a:t> z dnia 16 kwietnia 1993 r. o zwalczaniu nieuczciwej konkurencji;</a:t>
            </a:r>
          </a:p>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zawiera rażąco niską cenę lub koszt w stosunku do przedmiotu zamówienia;</a:t>
            </a:r>
          </a:p>
          <a:p>
            <a:pPr algn="just"/>
            <a:r>
              <a:rPr lang="pl-PL" dirty="0">
                <a:solidFill>
                  <a:schemeClr val="tx1"/>
                </a:solidFill>
                <a:latin typeface="Cambria" panose="02040503050406030204" pitchFamily="18" charset="0"/>
                <a:ea typeface="Cambria" panose="02040503050406030204" pitchFamily="18" charset="0"/>
              </a:rPr>
              <a:t>Ważne – zagadnienie wyjaśnień. </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została złożona przez wykonawcę niezaproszonego do składania ofert;</a:t>
            </a:r>
          </a:p>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zawiera błędy w obliczeniu ceny lub </a:t>
            </a:r>
            <a:r>
              <a:rPr lang="pl-PL" dirty="0" smtClean="0">
                <a:solidFill>
                  <a:schemeClr val="tx1"/>
                </a:solidFill>
                <a:latin typeface="Cambria" panose="02040503050406030204" pitchFamily="18" charset="0"/>
                <a:ea typeface="Cambria" panose="02040503050406030204" pitchFamily="18" charset="0"/>
              </a:rPr>
              <a:t>kosztu;</a:t>
            </a:r>
          </a:p>
          <a:p>
            <a:pPr algn="just"/>
            <a:r>
              <a:rPr lang="pl-PL" dirty="0" smtClean="0">
                <a:solidFill>
                  <a:schemeClr val="tx1"/>
                </a:solidFill>
                <a:latin typeface="Cambria" panose="02040503050406030204" pitchFamily="18" charset="0"/>
                <a:ea typeface="Cambria" panose="02040503050406030204" pitchFamily="18" charset="0"/>
              </a:rPr>
              <a:t>Przykład</a:t>
            </a:r>
            <a:r>
              <a:rPr lang="pl-PL" dirty="0">
                <a:solidFill>
                  <a:schemeClr val="tx1"/>
                </a:solidFill>
                <a:latin typeface="Cambria" panose="02040503050406030204" pitchFamily="18" charset="0"/>
                <a:ea typeface="Cambria" panose="02040503050406030204" pitchFamily="18" charset="0"/>
              </a:rPr>
              <a:t>: </a:t>
            </a:r>
            <a:r>
              <a:rPr lang="pl-PL" b="0" dirty="0" smtClean="0">
                <a:solidFill>
                  <a:schemeClr val="tx1"/>
                </a:solidFill>
                <a:latin typeface="Cambria" panose="02040503050406030204" pitchFamily="18" charset="0"/>
                <a:ea typeface="Cambria" panose="02040503050406030204" pitchFamily="18" charset="0"/>
              </a:rPr>
              <a:t>podatek </a:t>
            </a:r>
            <a:r>
              <a:rPr lang="pl-PL" b="0" dirty="0">
                <a:solidFill>
                  <a:schemeClr val="tx1"/>
                </a:solidFill>
                <a:latin typeface="Cambria" panose="02040503050406030204" pitchFamily="18" charset="0"/>
                <a:ea typeface="Cambria" panose="02040503050406030204" pitchFamily="18" charset="0"/>
              </a:rPr>
              <a:t>VAT</a:t>
            </a: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4728103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693319"/>
          </a:xfrm>
          <a:prstGeom prst="rect">
            <a:avLst/>
          </a:prstGeom>
          <a:noFill/>
        </p:spPr>
        <p:txBody>
          <a:bodyPr wrap="square" rtlCol="0">
            <a:spAutoFit/>
          </a:bodyPr>
          <a:lstStyle/>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wykonawca w wyznaczonym terminie zakwestionował poprawienie omyłki, o której mowa w art. 223 ust. 2 pkt 3;</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Poprawienie omyłek polegających na niezgodności oferty z dokumentami zamówienia, niepowodujące istotnych zmian w treści oferty.</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wykonawca nie wyraził pisemnej zgody na przedłużenie terminu związania ofertą;</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wykonawca nie wyraził pisemnej zgody na wybór jego oferty po upływie terminu związania ofertą;</a:t>
            </a: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1544174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801314"/>
          </a:xfrm>
          <a:prstGeom prst="rect">
            <a:avLst/>
          </a:prstGeom>
          <a:noFill/>
        </p:spPr>
        <p:txBody>
          <a:bodyPr wrap="square" rtlCol="0">
            <a:spAutoFit/>
          </a:bodyPr>
          <a:lstStyle/>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wykonawca nie wniósł wadium, lub wniósł w sposób nieprawidłowy lub nie utrzymywał wadium nieprzerwanie do upływu terminu związania ofertą lub złożył wniosek o zwrot wadium w przypadku, o którym mowa w art. 98 ust. 2 pkt 3;</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oferta wariantowa nie została złożona lub nie spełnia minimalnych wymagań określonych przez zamawiającego, w przypadku gdy zamawiający wymagał jej złożenia;</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jej przyjęcie naruszałoby bezpieczeństwo publiczne lub istotny interes bezpieczeństwa państwa, a tego bezpieczeństwa lub interesu nie można zagwarantować w inny sposób;</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obejmuje ona urządzenia informatyczne lub oprogramowanie wskazane w rekomendacji, o której mowa w </a:t>
            </a:r>
            <a:r>
              <a:rPr lang="pl-PL" b="0" dirty="0">
                <a:solidFill>
                  <a:schemeClr val="tx1"/>
                </a:solidFill>
                <a:latin typeface="Cambria" panose="02040503050406030204" pitchFamily="18" charset="0"/>
                <a:ea typeface="Cambria" panose="02040503050406030204" pitchFamily="18" charset="0"/>
                <a:hlinkClick r:id="rId3"/>
              </a:rPr>
              <a:t>art. 33 ust. 4</a:t>
            </a:r>
            <a:r>
              <a:rPr lang="pl-PL" b="0" dirty="0">
                <a:solidFill>
                  <a:schemeClr val="tx1"/>
                </a:solidFill>
                <a:latin typeface="Cambria" panose="02040503050406030204" pitchFamily="18" charset="0"/>
                <a:ea typeface="Cambria" panose="02040503050406030204" pitchFamily="18" charset="0"/>
              </a:rPr>
              <a:t> ustawy z dnia 5 lipca 2018 r. o krajowym systemie </a:t>
            </a:r>
            <a:r>
              <a:rPr lang="pl-PL" b="0" dirty="0" err="1">
                <a:solidFill>
                  <a:schemeClr val="tx1"/>
                </a:solidFill>
                <a:latin typeface="Cambria" panose="02040503050406030204" pitchFamily="18" charset="0"/>
                <a:ea typeface="Cambria" panose="02040503050406030204" pitchFamily="18" charset="0"/>
              </a:rPr>
              <a:t>cyberbezpieczeństwa</a:t>
            </a:r>
            <a:r>
              <a:rPr lang="pl-PL" b="0" dirty="0">
                <a:solidFill>
                  <a:schemeClr val="tx1"/>
                </a:solidFill>
                <a:latin typeface="Cambria" panose="02040503050406030204" pitchFamily="18" charset="0"/>
                <a:ea typeface="Cambria" panose="02040503050406030204" pitchFamily="18" charset="0"/>
              </a:rPr>
              <a:t> (Dz. U. poz. 1560), stwierdzającej ich negatywny wpływ na bezpieczeństwo publiczne lub bezpieczeństwo narodowe;</a:t>
            </a: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0912980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247317"/>
          </a:xfrm>
          <a:prstGeom prst="rect">
            <a:avLst/>
          </a:prstGeom>
          <a:noFill/>
        </p:spPr>
        <p:txBody>
          <a:bodyPr wrap="square" rtlCol="0">
            <a:spAutoFit/>
          </a:bodyPr>
          <a:lstStyle/>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została </a:t>
            </a:r>
            <a:r>
              <a:rPr lang="pl-PL" dirty="0">
                <a:solidFill>
                  <a:schemeClr val="tx1"/>
                </a:solidFill>
                <a:latin typeface="Cambria" panose="02040503050406030204" pitchFamily="18" charset="0"/>
                <a:ea typeface="Cambria" panose="02040503050406030204" pitchFamily="18" charset="0"/>
              </a:rPr>
              <a:t>złożona bez odbycia wizji lokalnej lub bez sprawdzenia dokumentów </a:t>
            </a:r>
            <a:r>
              <a:rPr lang="pl-PL" b="0" dirty="0">
                <a:solidFill>
                  <a:schemeClr val="tx1"/>
                </a:solidFill>
                <a:latin typeface="Cambria" panose="02040503050406030204" pitchFamily="18" charset="0"/>
                <a:ea typeface="Cambria" panose="02040503050406030204" pitchFamily="18" charset="0"/>
              </a:rPr>
              <a:t>niezbędnych do realizacji zamówienia dostępnych na miejscu u zamawiającego, w przypadku gdy zamawiający tego wymagał w dokumentach zamówienia</a:t>
            </a:r>
            <a:r>
              <a:rPr lang="pl-PL" b="0" dirty="0" smtClean="0">
                <a:solidFill>
                  <a:schemeClr val="tx1"/>
                </a:solidFill>
                <a:latin typeface="Cambria" panose="02040503050406030204" pitchFamily="18" charset="0"/>
                <a:ea typeface="Cambria" panose="02040503050406030204" pitchFamily="18" charset="0"/>
              </a:rPr>
              <a:t>.</a:t>
            </a:r>
          </a:p>
          <a:p>
            <a:pPr algn="just"/>
            <a:endParaRPr lang="pl-PL" b="0" dirty="0" smtClean="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Pytanie</a:t>
            </a:r>
            <a:r>
              <a:rPr lang="pl-PL" b="0" dirty="0" smtClean="0">
                <a:solidFill>
                  <a:schemeClr val="tx1"/>
                </a:solidFill>
                <a:latin typeface="Cambria" panose="02040503050406030204" pitchFamily="18" charset="0"/>
                <a:ea typeface="Cambria" panose="02040503050406030204" pitchFamily="18" charset="0"/>
              </a:rPr>
              <a:t> - </a:t>
            </a:r>
            <a:r>
              <a:rPr lang="pl-PL" b="0" dirty="0">
                <a:solidFill>
                  <a:schemeClr val="tx1"/>
                </a:solidFill>
                <a:latin typeface="Cambria" panose="02040503050406030204" pitchFamily="18" charset="0"/>
                <a:ea typeface="Cambria" panose="02040503050406030204" pitchFamily="18" charset="0"/>
              </a:rPr>
              <a:t>jak technicznie należy odrzucić ofertę Wykonawcy, który złożył wniosek o zwrot wadium po wyborze oferty najkorzystniejszej. Wykonawcy zostali już poinformowani o wyborze najkorzystniejszej oferty i ewentualnym odrzuceniu ofert. Oferta Wykonawcy składającego wniosek o zwrot wadium podlega odrzuceniu na mocy art. 226 ust. 1 pkt 14 więc jak go odrzucić? Zrobić kolejne "wyniki" do Wykonawców i poinformować o podstawie odrzucenia? </a:t>
            </a: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78780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PLAN POSTĘPOWAŃ – ZAWARTOŚĆ </a:t>
            </a:r>
            <a:endParaRPr lang="pl-PL" sz="3600" b="1" dirty="0">
              <a:solidFill>
                <a:srgbClr val="660033"/>
              </a:solidFill>
            </a:endParaRPr>
          </a:p>
        </p:txBody>
      </p:sp>
      <p:sp>
        <p:nvSpPr>
          <p:cNvPr id="3" name="pole tekstowe 2"/>
          <p:cNvSpPr txBox="1"/>
          <p:nvPr/>
        </p:nvSpPr>
        <p:spPr>
          <a:xfrm>
            <a:off x="611560" y="1844824"/>
            <a:ext cx="8075240" cy="3693319"/>
          </a:xfrm>
          <a:prstGeom prst="rect">
            <a:avLst/>
          </a:prstGeom>
          <a:noFill/>
        </p:spPr>
        <p:txBody>
          <a:bodyPr wrap="square" rtlCol="0">
            <a:spAutoFit/>
          </a:bodyPr>
          <a:lstStyle/>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Przedmiot zamówienia</a:t>
            </a:r>
          </a:p>
          <a:p>
            <a:pPr marL="7429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nie chodzi o szczegółowy opis, wystarczy ogólna informacja o planowanym przedmiocie zamówienia (np. tytuł planowanego postępowania).</a:t>
            </a:r>
          </a:p>
          <a:p>
            <a:pPr lvl="1" algn="just"/>
            <a:endParaRPr lang="pl-PL" b="0" dirty="0" smtClean="0">
              <a:solidFill>
                <a:schemeClr val="tx1"/>
              </a:solidFill>
              <a:latin typeface="Cambria" panose="02040503050406030204" pitchFamily="18" charset="0"/>
              <a:ea typeface="Cambria" panose="02040503050406030204" pitchFamily="18" charset="0"/>
            </a:endParaRPr>
          </a:p>
          <a:p>
            <a:pPr marL="285750" lvl="1"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Rodzaj zamówienia</a:t>
            </a:r>
          </a:p>
          <a:p>
            <a:pPr marL="742950" lvl="2"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d</a:t>
            </a:r>
            <a:r>
              <a:rPr lang="pl-PL" b="0" dirty="0" smtClean="0">
                <a:solidFill>
                  <a:schemeClr val="tx1"/>
                </a:solidFill>
                <a:latin typeface="Cambria" panose="02040503050406030204" pitchFamily="18" charset="0"/>
                <a:ea typeface="Cambria" panose="02040503050406030204" pitchFamily="18" charset="0"/>
              </a:rPr>
              <a:t>ostawa, usługa, robota budowlana</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co w przypadku zamówień mieszanych?  </a:t>
            </a:r>
          </a:p>
          <a:p>
            <a:pPr marL="457200" lvl="2" algn="just"/>
            <a:endParaRPr lang="pl-PL" b="0" dirty="0" smtClean="0">
              <a:solidFill>
                <a:schemeClr val="tx1"/>
              </a:solidFill>
              <a:latin typeface="Cambria" panose="02040503050406030204" pitchFamily="18" charset="0"/>
              <a:ea typeface="Cambria" panose="02040503050406030204" pitchFamily="18" charset="0"/>
            </a:endParaRPr>
          </a:p>
          <a:p>
            <a:pPr marL="285750" lvl="1"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Przewidywany tryb albo procedura udzielenia zamówienia</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Tryby dla procedury unijnej – par. 16 Regulaminu</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Tryby dla procedury krajowej – par. 26 Regulaminu </a:t>
            </a:r>
          </a:p>
          <a:p>
            <a:pPr marL="742950" lvl="2" indent="-285750" algn="just">
              <a:buFont typeface="Arial" panose="020B0604020202020204" pitchFamily="34" charset="0"/>
              <a:buChar char="•"/>
            </a:pPr>
            <a:endParaRPr lang="pl-PL" b="0" u="sng"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1963571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693319"/>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Zamówienia z wolnej ręki – par. 24 Regulaminu</a:t>
            </a:r>
            <a:endParaRPr lang="pl-PL" dirty="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a:p>
            <a:pPr algn="just"/>
            <a:endParaRPr lang="pl-PL" dirty="0">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Zamówienie z wolnej ręki to tryb udzielenia zamówienia, w którym zamawiający udziela zamówienia </a:t>
            </a:r>
            <a:r>
              <a:rPr lang="pl-PL" b="0" u="sng" dirty="0">
                <a:solidFill>
                  <a:schemeClr val="tx1"/>
                </a:solidFill>
                <a:latin typeface="Cambria" panose="02040503050406030204" pitchFamily="18" charset="0"/>
                <a:ea typeface="Cambria" panose="02040503050406030204" pitchFamily="18" charset="0"/>
              </a:rPr>
              <a:t>po negocjacjach tylko z jednym wykonawcą.</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Zamawiający, po wszczęciu postępowania, </a:t>
            </a:r>
            <a:r>
              <a:rPr lang="pl-PL" b="0" u="sng" dirty="0">
                <a:solidFill>
                  <a:schemeClr val="tx1"/>
                </a:solidFill>
                <a:latin typeface="Cambria" panose="02040503050406030204" pitchFamily="18" charset="0"/>
                <a:ea typeface="Cambria" panose="02040503050406030204" pitchFamily="18" charset="0"/>
              </a:rPr>
              <a:t>może przekazać </a:t>
            </a:r>
            <a:r>
              <a:rPr lang="pl-PL" b="0" dirty="0">
                <a:solidFill>
                  <a:schemeClr val="tx1"/>
                </a:solidFill>
                <a:latin typeface="Cambria" panose="02040503050406030204" pitchFamily="18" charset="0"/>
                <a:ea typeface="Cambria" panose="02040503050406030204" pitchFamily="18" charset="0"/>
              </a:rPr>
              <a:t>do publikacji Urzędowi Publikacji Unii Europejskiej ogłoszenie o zamiarze zawarcia umowy, z uwzględnieniem art. 216 ust. 1</a:t>
            </a:r>
            <a:r>
              <a:rPr lang="pl-PL" b="0" dirty="0" smtClean="0">
                <a:solidFill>
                  <a:schemeClr val="tx1"/>
                </a:solidFill>
                <a:latin typeface="Cambria" panose="02040503050406030204" pitchFamily="18" charset="0"/>
                <a:ea typeface="Cambria" panose="02040503050406030204" pitchFamily="18" charset="0"/>
              </a:rPr>
              <a:t>.</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dobrowolne ogłoszenie o przejrzystości ex </a:t>
            </a:r>
            <a:r>
              <a:rPr lang="pl-PL" b="0" dirty="0" err="1">
                <a:solidFill>
                  <a:schemeClr val="tx1"/>
                </a:solidFill>
                <a:latin typeface="Cambria" panose="02040503050406030204" pitchFamily="18" charset="0"/>
                <a:ea typeface="Cambria" panose="02040503050406030204" pitchFamily="18" charset="0"/>
              </a:rPr>
              <a:t>ante</a:t>
            </a:r>
            <a:r>
              <a:rPr lang="pl-PL" b="0" dirty="0">
                <a:solidFill>
                  <a:schemeClr val="tx1"/>
                </a:solidFill>
                <a:latin typeface="Cambria" panose="02040503050406030204" pitchFamily="18" charset="0"/>
                <a:ea typeface="Cambria" panose="02040503050406030204" pitchFamily="18" charset="0"/>
              </a:rPr>
              <a:t> – czy warto? </a:t>
            </a:r>
          </a:p>
          <a:p>
            <a:pPr algn="just"/>
            <a:endParaRPr lang="pl-PL" dirty="0">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8784410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5355312"/>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Korzyści dobrowolnego ogłoszenia o przejrzystości ex </a:t>
            </a:r>
            <a:r>
              <a:rPr lang="pl-PL" dirty="0" err="1">
                <a:solidFill>
                  <a:schemeClr val="tx1"/>
                </a:solidFill>
                <a:latin typeface="Cambria" panose="02040503050406030204" pitchFamily="18" charset="0"/>
                <a:ea typeface="Cambria" panose="02040503050406030204" pitchFamily="18" charset="0"/>
              </a:rPr>
              <a:t>ante</a:t>
            </a:r>
            <a:endParaRPr lang="pl-PL"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stworzenie możliwości zaskarżenia wyboru trybu – w przypadku braku zaskarżenia zyskuje się dodatkową pewność, co do prawidłowości postępowania / podobnie w przypadku zaskarżenia wyboru tego trybu </a:t>
            </a:r>
            <a:br>
              <a:rPr lang="pl-PL" b="0" dirty="0">
                <a:solidFill>
                  <a:schemeClr val="tx1"/>
                </a:solidFill>
                <a:latin typeface="Cambria" panose="02040503050406030204" pitchFamily="18" charset="0"/>
                <a:ea typeface="Cambria" panose="02040503050406030204" pitchFamily="18" charset="0"/>
              </a:rPr>
            </a:br>
            <a:r>
              <a:rPr lang="pl-PL" b="0" dirty="0">
                <a:solidFill>
                  <a:schemeClr val="tx1"/>
                </a:solidFill>
                <a:latin typeface="Cambria" panose="02040503050406030204" pitchFamily="18" charset="0"/>
                <a:ea typeface="Cambria" panose="02040503050406030204" pitchFamily="18" charset="0"/>
              </a:rPr>
              <a:t>i oddalenia odwołania. </a:t>
            </a:r>
          </a:p>
          <a:p>
            <a:pPr marL="285750"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w </a:t>
            </a:r>
            <a:r>
              <a:rPr lang="pl-PL" b="0" dirty="0">
                <a:solidFill>
                  <a:schemeClr val="tx1"/>
                </a:solidFill>
                <a:latin typeface="Cambria" panose="02040503050406030204" pitchFamily="18" charset="0"/>
                <a:ea typeface="Cambria" panose="02040503050406030204" pitchFamily="18" charset="0"/>
              </a:rPr>
              <a:t>przypadku zaskarżenia trybu do KIO i oddalenia odwołania – wyeliminowanie ryzyka nałożenia kary finansowej. </a:t>
            </a:r>
          </a:p>
          <a:p>
            <a:pPr marL="271463" algn="just"/>
            <a:r>
              <a:rPr lang="pl-PL" b="0" dirty="0">
                <a:solidFill>
                  <a:schemeClr val="tx1"/>
                </a:solidFill>
                <a:latin typeface="Cambria" panose="02040503050406030204" pitchFamily="18" charset="0"/>
                <a:ea typeface="Cambria" panose="02040503050406030204" pitchFamily="18" charset="0"/>
              </a:rPr>
              <a:t>art. 619 </a:t>
            </a:r>
            <a:r>
              <a:rPr lang="pl-PL" b="0" dirty="0" err="1">
                <a:solidFill>
                  <a:schemeClr val="tx1"/>
                </a:solidFill>
                <a:latin typeface="Cambria" panose="02040503050406030204" pitchFamily="18" charset="0"/>
                <a:ea typeface="Cambria" panose="02040503050406030204" pitchFamily="18" charset="0"/>
              </a:rPr>
              <a:t>Pzp</a:t>
            </a:r>
            <a:r>
              <a:rPr lang="pl-PL" b="0" dirty="0">
                <a:solidFill>
                  <a:schemeClr val="tx1"/>
                </a:solidFill>
                <a:latin typeface="Cambria" panose="02040503050406030204" pitchFamily="18" charset="0"/>
                <a:ea typeface="Cambria" panose="02040503050406030204" pitchFamily="18" charset="0"/>
              </a:rPr>
              <a:t> przewiduje karę finansową m.in. za udzielenie zamówienia z naruszeniem przepisów określających przesłanki stosowania trybu zamówienia z wolnej ręki.  Wysokość kary 30.000 lub 150.000 zł.</a:t>
            </a:r>
          </a:p>
          <a:p>
            <a:pPr marL="285750"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wyeliminowanie </a:t>
            </a:r>
            <a:r>
              <a:rPr lang="pl-PL" b="0" dirty="0">
                <a:solidFill>
                  <a:schemeClr val="tx1"/>
                </a:solidFill>
                <a:latin typeface="Cambria" panose="02040503050406030204" pitchFamily="18" charset="0"/>
                <a:ea typeface="Cambria" panose="02040503050406030204" pitchFamily="18" charset="0"/>
              </a:rPr>
              <a:t>ryzyka unieważnienia umowy. </a:t>
            </a:r>
          </a:p>
          <a:p>
            <a:pPr marL="271463" algn="just"/>
            <a:r>
              <a:rPr lang="pl-PL" b="0" dirty="0">
                <a:solidFill>
                  <a:schemeClr val="tx1"/>
                </a:solidFill>
                <a:latin typeface="Cambria" panose="02040503050406030204" pitchFamily="18" charset="0"/>
                <a:ea typeface="Cambria" panose="02040503050406030204" pitchFamily="18" charset="0"/>
              </a:rPr>
              <a:t>art. 457 ust. 2 </a:t>
            </a:r>
            <a:r>
              <a:rPr lang="pl-PL" b="0" dirty="0" err="1">
                <a:solidFill>
                  <a:schemeClr val="tx1"/>
                </a:solidFill>
                <a:latin typeface="Cambria" panose="02040503050406030204" pitchFamily="18" charset="0"/>
                <a:ea typeface="Cambria" panose="02040503050406030204" pitchFamily="18" charset="0"/>
              </a:rPr>
              <a:t>Pzp</a:t>
            </a:r>
            <a:r>
              <a:rPr lang="pl-PL" b="0" dirty="0">
                <a:solidFill>
                  <a:schemeClr val="tx1"/>
                </a:solidFill>
                <a:latin typeface="Cambria" panose="02040503050406030204" pitchFamily="18" charset="0"/>
                <a:ea typeface="Cambria" panose="02040503050406030204" pitchFamily="18" charset="0"/>
              </a:rPr>
              <a:t> stanowi, że umowa nie podlega unieważnieniu jeżeli zamawiający miał uzasadnione podstawy, aby sądzić, że działa zgodnie z ustawą, a umowa została zawarta po upływie 10 dni od dnia publikacji ogłoszenia o zamiarze zawarcia umowy w Dzienniku Urzędowym Unii Europejskiej.</a:t>
            </a:r>
          </a:p>
          <a:p>
            <a:pPr algn="just"/>
            <a:endParaRPr lang="pl-PL" dirty="0">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6957187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801314"/>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Kwestie proceduralne</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Możliwość </a:t>
            </a:r>
            <a:r>
              <a:rPr lang="pl-PL" u="sng" dirty="0">
                <a:solidFill>
                  <a:schemeClr val="tx1"/>
                </a:solidFill>
                <a:latin typeface="Cambria" panose="02040503050406030204" pitchFamily="18" charset="0"/>
                <a:ea typeface="Cambria" panose="02040503050406030204" pitchFamily="18" charset="0"/>
              </a:rPr>
              <a:t>odstąpienia przez Zamawiającego od obowiązku złożenia JEDZ</a:t>
            </a:r>
            <a:r>
              <a:rPr lang="pl-PL" dirty="0">
                <a:solidFill>
                  <a:schemeClr val="tx1"/>
                </a:solidFill>
                <a:latin typeface="Cambria" panose="02040503050406030204" pitchFamily="18" charset="0"/>
                <a:ea typeface="Cambria" panose="02040503050406030204" pitchFamily="18" charset="0"/>
              </a:rPr>
              <a:t>. </a:t>
            </a: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Odejście </a:t>
            </a:r>
            <a:r>
              <a:rPr lang="pl-PL" dirty="0">
                <a:solidFill>
                  <a:schemeClr val="tx1"/>
                </a:solidFill>
                <a:latin typeface="Cambria" panose="02040503050406030204" pitchFamily="18" charset="0"/>
                <a:ea typeface="Cambria" panose="02040503050406030204" pitchFamily="18" charset="0"/>
              </a:rPr>
              <a:t>od obowiązku informacyjnego – NOWOŚĆ </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Nowe </a:t>
            </a:r>
            <a:r>
              <a:rPr lang="pl-PL" b="0" dirty="0" err="1">
                <a:solidFill>
                  <a:schemeClr val="tx1"/>
                </a:solidFill>
                <a:latin typeface="Cambria" panose="02040503050406030204" pitchFamily="18" charset="0"/>
                <a:ea typeface="Cambria" panose="02040503050406030204" pitchFamily="18" charset="0"/>
              </a:rPr>
              <a:t>Pzp</a:t>
            </a:r>
            <a:r>
              <a:rPr lang="pl-PL" b="0" dirty="0">
                <a:solidFill>
                  <a:schemeClr val="tx1"/>
                </a:solidFill>
                <a:latin typeface="Cambria" panose="02040503050406030204" pitchFamily="18" charset="0"/>
                <a:ea typeface="Cambria" panose="02040503050406030204" pitchFamily="18" charset="0"/>
              </a:rPr>
              <a:t> nie przewiduje obowiązku zawiadamiania Prezesa UZP – Warto zapamiętać.</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Dotychczas w postępowaniach unijnych zamawiający w terminie 3 dni od wszczęcia postępowania miał obowiązek zawiadamiać Prezesa Urzędu o jego wszczęciu, podając uzasadnienie faktyczne i prawne zastosowania trybu udzielenia zamówienia.</a:t>
            </a:r>
          </a:p>
          <a:p>
            <a:pPr marL="285750" indent="-285750" algn="just">
              <a:buFont typeface="Arial" panose="020B0604020202020204" pitchFamily="34" charset="0"/>
              <a:buChar char="•"/>
            </a:pPr>
            <a:endParaRPr lang="pl-PL" dirty="0">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dirty="0">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4624594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801314"/>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Przykładowy schemat postępowania</a:t>
            </a:r>
          </a:p>
          <a:p>
            <a:pPr algn="just"/>
            <a:endParaRPr lang="pl-PL"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Ustalenie szacunkowej wartości zamówienia – czy stosujemy </a:t>
            </a:r>
            <a:r>
              <a:rPr lang="pl-PL" b="0" dirty="0" err="1">
                <a:solidFill>
                  <a:schemeClr val="tx1"/>
                </a:solidFill>
                <a:latin typeface="Cambria" panose="02040503050406030204" pitchFamily="18" charset="0"/>
                <a:ea typeface="Cambria" panose="02040503050406030204" pitchFamily="18" charset="0"/>
              </a:rPr>
              <a:t>Pzp</a:t>
            </a:r>
            <a:r>
              <a:rPr lang="pl-PL" b="0" dirty="0">
                <a:solidFill>
                  <a:schemeClr val="tx1"/>
                </a:solidFill>
                <a:latin typeface="Cambria" panose="02040503050406030204" pitchFamily="18" charset="0"/>
                <a:ea typeface="Cambria" panose="02040503050406030204" pitchFamily="18" charset="0"/>
              </a:rPr>
              <a:t> czy nie.</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Zbadanie przesłanek – czy możemy działać w trybie wolnej ręki (pamiętamy o ścisłej interpretacji).</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Przygotowanie dokumentacji zamówienia (opis przedmiotu zamówienia, projekt umowy, zaproszenie do negocjacji)</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Wysłanie zaproszenia do negocjacji – wszczęcie postępowania</a:t>
            </a:r>
          </a:p>
          <a:p>
            <a:pPr marL="542925" lvl="1" indent="-271463"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Treść w zależności od przypadku (np. podanie warunków udziału, podstaw wykluczenia, terminu pierwszego spotkania negocjacyjnego, obowiązku wykazania się pełnomocnictwami, sposobu prowadzenia negocjacji, oczekiwań, co do pierwszej propozycji, itd.)</a:t>
            </a:r>
          </a:p>
          <a:p>
            <a:pPr marL="2857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Prowadzenie negocjacji (dokumentowanie przebiegu)</a:t>
            </a:r>
          </a:p>
          <a:p>
            <a:pPr marL="2857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Wynegocjowanie postanowień umowy.</a:t>
            </a:r>
          </a:p>
          <a:p>
            <a:pPr marL="2857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Zawarcie umowy – koniec.  </a:t>
            </a:r>
          </a:p>
          <a:p>
            <a:pPr algn="just"/>
            <a:endParaRPr lang="pl-PL" dirty="0">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6605950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PROCEDURA KRAJOWA </a:t>
            </a:r>
            <a:br>
              <a:rPr lang="pl-PL" sz="3600" b="1" dirty="0" smtClean="0">
                <a:solidFill>
                  <a:srgbClr val="660033"/>
                </a:solidFill>
              </a:rPr>
            </a:br>
            <a:r>
              <a:rPr lang="pl-PL" sz="3600" b="1" dirty="0" smtClean="0">
                <a:solidFill>
                  <a:srgbClr val="660033"/>
                </a:solidFill>
              </a:rPr>
              <a:t>– DZIAŁ IV ROZDZIAŁ III REGULAMINU – </a:t>
            </a:r>
            <a:endParaRPr lang="pl-PL" sz="3600" b="1" dirty="0">
              <a:solidFill>
                <a:srgbClr val="660033"/>
              </a:solidFill>
            </a:endParaRPr>
          </a:p>
        </p:txBody>
      </p:sp>
      <p:sp>
        <p:nvSpPr>
          <p:cNvPr id="3" name="pole tekstowe 2"/>
          <p:cNvSpPr txBox="1"/>
          <p:nvPr/>
        </p:nvSpPr>
        <p:spPr>
          <a:xfrm>
            <a:off x="611560" y="1628800"/>
            <a:ext cx="8075240" cy="3416320"/>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Tryby:</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podstawowy</a:t>
            </a:r>
          </a:p>
          <a:p>
            <a:pPr marL="742950" lvl="1"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b</a:t>
            </a:r>
            <a:r>
              <a:rPr lang="pl-PL" b="0" dirty="0" smtClean="0">
                <a:solidFill>
                  <a:schemeClr val="tx1"/>
                </a:solidFill>
                <a:latin typeface="Cambria" panose="02040503050406030204" pitchFamily="18" charset="0"/>
                <a:ea typeface="Cambria" panose="02040503050406030204" pitchFamily="18" charset="0"/>
              </a:rPr>
              <a:t>ez prowadzenia negocjacji,</a:t>
            </a:r>
          </a:p>
          <a:p>
            <a:pPr marL="742950" lvl="1"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t>
            </a:r>
            <a:r>
              <a:rPr lang="pl-PL" b="0" dirty="0" smtClean="0">
                <a:solidFill>
                  <a:schemeClr val="tx1"/>
                </a:solidFill>
                <a:latin typeface="Cambria" panose="02040503050406030204" pitchFamily="18" charset="0"/>
                <a:ea typeface="Cambria" panose="02040503050406030204" pitchFamily="18" charset="0"/>
              </a:rPr>
              <a:t> negocjacjami w celu ulepszenia ofert, które podlegają ocenie w ramach kryteriów oceny ofert, o ile przewidziano,</a:t>
            </a:r>
          </a:p>
          <a:p>
            <a:pPr marL="742950" lvl="1"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t>
            </a:r>
            <a:r>
              <a:rPr lang="pl-PL" b="0" dirty="0" smtClean="0">
                <a:solidFill>
                  <a:schemeClr val="tx1"/>
                </a:solidFill>
                <a:latin typeface="Cambria" panose="02040503050406030204" pitchFamily="18" charset="0"/>
                <a:ea typeface="Cambria" panose="02040503050406030204" pitchFamily="18" charset="0"/>
              </a:rPr>
              <a:t> negocjacjami w celu ulepszenia treści ofert</a:t>
            </a:r>
          </a:p>
          <a:p>
            <a:pPr marL="285750" indent="-285750" algn="just">
              <a:buFont typeface="Arial" panose="020B0604020202020204" pitchFamily="34" charset="0"/>
              <a:buChar char="•"/>
            </a:pPr>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Partnerstwo innowacyjne</a:t>
            </a: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Negocjacje bez ogłoszenia</a:t>
            </a: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Zamówienie z wolnej ręki</a:t>
            </a:r>
            <a:endParaRPr lang="pl-PL"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8217413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KRAJOWA</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Podstawowy</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Wariant I – brak negocjacji (sporządzamy SWZ)</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b="0" dirty="0" smtClean="0">
                <a:solidFill>
                  <a:schemeClr val="tx1"/>
                </a:solidFill>
                <a:latin typeface="Cambria" panose="02040503050406030204" pitchFamily="18" charset="0"/>
                <a:ea typeface="Cambria" panose="02040503050406030204" pitchFamily="18" charset="0"/>
              </a:rPr>
              <a:t>Ogłoszenie o zamówieniu – publikacja SWZ – składanie ofert – ocena i wybór ofert – zakończenie postępowania </a:t>
            </a:r>
          </a:p>
          <a:p>
            <a:pPr algn="just"/>
            <a:endParaRPr lang="pl-PL" b="0" dirty="0" smtClean="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Wariant II – możliwość negocjacji (sporządzamy SWZ)</a:t>
            </a:r>
          </a:p>
          <a:p>
            <a:pPr algn="just"/>
            <a:endParaRPr lang="pl-PL" dirty="0" smtClean="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Ogłoszenie o zamówieniu – publikacja SWZ </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składanie </a:t>
            </a:r>
            <a:r>
              <a:rPr lang="pl-PL" b="0" dirty="0">
                <a:solidFill>
                  <a:schemeClr val="tx1"/>
                </a:solidFill>
                <a:latin typeface="Cambria" panose="02040503050406030204" pitchFamily="18" charset="0"/>
                <a:ea typeface="Cambria" panose="02040503050406030204" pitchFamily="18" charset="0"/>
              </a:rPr>
              <a:t>ofert – ocena i wybór ofert – zakończenie postępowania </a:t>
            </a:r>
            <a:endParaRPr lang="pl-PL" dirty="0">
              <a:solidFill>
                <a:schemeClr val="tx1"/>
              </a:solidFill>
              <a:latin typeface="Cambria" panose="02040503050406030204" pitchFamily="18" charset="0"/>
              <a:ea typeface="Cambria" panose="02040503050406030204" pitchFamily="18" charset="0"/>
            </a:endParaRPr>
          </a:p>
          <a:p>
            <a:pPr algn="just"/>
            <a:r>
              <a:rPr lang="pl-PL" b="0" dirty="0" smtClean="0">
                <a:solidFill>
                  <a:schemeClr val="tx1"/>
                </a:solidFill>
                <a:latin typeface="Cambria" panose="02040503050406030204" pitchFamily="18" charset="0"/>
                <a:ea typeface="Cambria" panose="02040503050406030204" pitchFamily="18" charset="0"/>
              </a:rPr>
              <a:t>lub </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składanie ofert – zaproszenie do negocjacji wykonawców, których oferty nie podlegają odrzuceniu – negocjacje – zaproszenie do złożenia ofert ostatecznych (</a:t>
            </a:r>
            <a:r>
              <a:rPr lang="pl-PL" dirty="0" smtClean="0">
                <a:solidFill>
                  <a:schemeClr val="tx1"/>
                </a:solidFill>
                <a:latin typeface="Cambria" panose="02040503050406030204" pitchFamily="18" charset="0"/>
                <a:ea typeface="Cambria" panose="02040503050406030204" pitchFamily="18" charset="0"/>
              </a:rPr>
              <a:t>termin min. 5 dni</a:t>
            </a:r>
            <a:r>
              <a:rPr lang="pl-PL" b="0" dirty="0" smtClean="0">
                <a:solidFill>
                  <a:schemeClr val="tx1"/>
                </a:solidFill>
                <a:latin typeface="Cambria" panose="02040503050406030204" pitchFamily="18" charset="0"/>
                <a:ea typeface="Cambria" panose="02040503050406030204" pitchFamily="18" charset="0"/>
              </a:rPr>
              <a:t>) – składanie ofert ostatecznych – ocena i wybór – zakończenie postępowania</a:t>
            </a:r>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0760140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KRAJOWA</a:t>
            </a:r>
            <a:endParaRPr lang="pl-PL" sz="3600" b="1" dirty="0">
              <a:solidFill>
                <a:srgbClr val="660033"/>
              </a:solidFill>
            </a:endParaRPr>
          </a:p>
        </p:txBody>
      </p:sp>
      <p:sp>
        <p:nvSpPr>
          <p:cNvPr id="3" name="pole tekstowe 2"/>
          <p:cNvSpPr txBox="1"/>
          <p:nvPr/>
        </p:nvSpPr>
        <p:spPr>
          <a:xfrm>
            <a:off x="611560" y="1628800"/>
            <a:ext cx="8075240" cy="3970318"/>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Wariant III</a:t>
            </a:r>
          </a:p>
          <a:p>
            <a:pPr algn="just"/>
            <a:endParaRPr lang="pl-PL" b="0" dirty="0" smtClean="0">
              <a:solidFill>
                <a:schemeClr val="tx1"/>
              </a:solidFill>
              <a:latin typeface="Cambria" panose="02040503050406030204" pitchFamily="18" charset="0"/>
              <a:ea typeface="Cambria" panose="02040503050406030204" pitchFamily="18" charset="0"/>
            </a:endParaRPr>
          </a:p>
          <a:p>
            <a:pPr algn="just"/>
            <a:r>
              <a:rPr lang="pl-PL" b="0" dirty="0" smtClean="0">
                <a:solidFill>
                  <a:schemeClr val="tx1"/>
                </a:solidFill>
                <a:latin typeface="Cambria" panose="02040503050406030204" pitchFamily="18" charset="0"/>
                <a:ea typeface="Cambria" panose="02040503050406030204" pitchFamily="18" charset="0"/>
              </a:rPr>
              <a:t>Ogłoszenie o zamówieniu – Opis potrzeb i wymagań:</a:t>
            </a:r>
          </a:p>
          <a:p>
            <a:pPr marL="3028950" lvl="6"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Określenie przedmiotu zamówienia,</a:t>
            </a:r>
          </a:p>
          <a:p>
            <a:pPr marL="3028950" lvl="6"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Minimalne wymagania dotyczące przedmiotu zamówienia lub realizacji zamówienia, niepodlegające negocjacjom,</a:t>
            </a:r>
          </a:p>
          <a:p>
            <a:pPr marL="3028950" lvl="6"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Opis kryteriów oceny ofert</a:t>
            </a:r>
          </a:p>
          <a:p>
            <a:pPr marL="0" lvl="6" algn="just"/>
            <a:r>
              <a:rPr lang="pl-PL" b="0" dirty="0" smtClean="0">
                <a:solidFill>
                  <a:schemeClr val="tx1"/>
                </a:solidFill>
                <a:latin typeface="Cambria" panose="02040503050406030204" pitchFamily="18" charset="0"/>
                <a:ea typeface="Cambria" panose="02040503050406030204" pitchFamily="18" charset="0"/>
              </a:rPr>
              <a:t>- Składanie ofert – zaproszenie do negocjacji wykonawców, których oferty nie podlegają odrzuceniu – negocjacje – zaproszenie do składania ofert ostatecznych (sporządzamy SWZ, </a:t>
            </a:r>
            <a:r>
              <a:rPr lang="pl-PL" dirty="0" smtClean="0">
                <a:solidFill>
                  <a:schemeClr val="tx1"/>
                </a:solidFill>
                <a:latin typeface="Cambria" panose="02040503050406030204" pitchFamily="18" charset="0"/>
                <a:ea typeface="Cambria" panose="02040503050406030204" pitchFamily="18" charset="0"/>
              </a:rPr>
              <a:t>termin min. 5 dni w przypadku dostaw i usług, min. 10 dni w przypadku robót budowlanych</a:t>
            </a:r>
            <a:r>
              <a:rPr lang="pl-PL" b="0" dirty="0" smtClean="0">
                <a:solidFill>
                  <a:schemeClr val="tx1"/>
                </a:solidFill>
                <a:latin typeface="Cambria" panose="02040503050406030204" pitchFamily="18" charset="0"/>
                <a:ea typeface="Cambria" panose="02040503050406030204" pitchFamily="18" charset="0"/>
              </a:rPr>
              <a:t>) – składanie ofert ostatecznych – ocena i wybór ofert – zakończenie postępowania. </a:t>
            </a:r>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335917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KRAJOWA</a:t>
            </a:r>
            <a:endParaRPr lang="pl-PL" sz="3600" b="1" dirty="0">
              <a:solidFill>
                <a:srgbClr val="660033"/>
              </a:solidFill>
            </a:endParaRPr>
          </a:p>
        </p:txBody>
      </p:sp>
      <p:sp>
        <p:nvSpPr>
          <p:cNvPr id="3" name="pole tekstowe 2"/>
          <p:cNvSpPr txBox="1"/>
          <p:nvPr/>
        </p:nvSpPr>
        <p:spPr>
          <a:xfrm>
            <a:off x="611560" y="1628800"/>
            <a:ext cx="8075240" cy="5355312"/>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Inne ważne zagadnienia</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brak jest obowiązku sporządzenia Analizy potrzeb,</a:t>
            </a: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ogłoszenia </a:t>
            </a:r>
            <a:r>
              <a:rPr lang="pl-PL" dirty="0">
                <a:solidFill>
                  <a:schemeClr val="tx1"/>
                </a:solidFill>
                <a:latin typeface="Cambria" panose="02040503050406030204" pitchFamily="18" charset="0"/>
                <a:ea typeface="Cambria" panose="02040503050406030204" pitchFamily="18" charset="0"/>
              </a:rPr>
              <a:t>wymagane przepisami ustawy </a:t>
            </a:r>
            <a:r>
              <a:rPr lang="pl-PL" dirty="0" err="1">
                <a:solidFill>
                  <a:schemeClr val="tx1"/>
                </a:solidFill>
                <a:latin typeface="Cambria" panose="02040503050406030204" pitchFamily="18" charset="0"/>
                <a:ea typeface="Cambria" panose="02040503050406030204" pitchFamily="18" charset="0"/>
              </a:rPr>
              <a:t>Pzp</a:t>
            </a:r>
            <a:r>
              <a:rPr lang="pl-PL" dirty="0">
                <a:solidFill>
                  <a:schemeClr val="tx1"/>
                </a:solidFill>
                <a:latin typeface="Cambria" panose="02040503050406030204" pitchFamily="18" charset="0"/>
                <a:ea typeface="Cambria" panose="02040503050406030204" pitchFamily="18" charset="0"/>
              </a:rPr>
              <a:t> zamieszczane są w Biuletynie Zamówień </a:t>
            </a:r>
            <a:r>
              <a:rPr lang="pl-PL" dirty="0" smtClean="0">
                <a:solidFill>
                  <a:schemeClr val="tx1"/>
                </a:solidFill>
                <a:latin typeface="Cambria" panose="02040503050406030204" pitchFamily="18" charset="0"/>
                <a:ea typeface="Cambria" panose="02040503050406030204" pitchFamily="18" charset="0"/>
              </a:rPr>
              <a:t>Publicznych,</a:t>
            </a: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brak </a:t>
            </a:r>
            <a:r>
              <a:rPr lang="pl-PL" dirty="0">
                <a:solidFill>
                  <a:schemeClr val="tx1"/>
                </a:solidFill>
                <a:latin typeface="Cambria" panose="02040503050406030204" pitchFamily="18" charset="0"/>
                <a:ea typeface="Cambria" panose="02040503050406030204" pitchFamily="18" charset="0"/>
              </a:rPr>
              <a:t>jest obowiązku powoływania Komisji </a:t>
            </a:r>
            <a:r>
              <a:rPr lang="pl-PL" dirty="0" smtClean="0">
                <a:solidFill>
                  <a:schemeClr val="tx1"/>
                </a:solidFill>
                <a:latin typeface="Cambria" panose="02040503050406030204" pitchFamily="18" charset="0"/>
                <a:ea typeface="Cambria" panose="02040503050406030204" pitchFamily="18" charset="0"/>
              </a:rPr>
              <a:t>przetargowej.</a:t>
            </a:r>
          </a:p>
          <a:p>
            <a:pPr algn="just"/>
            <a:endParaRPr lang="pl-PL" dirty="0" smtClean="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Termin składania ofert – min. 7 dni w przypadku dostaw lub usług, 14 dni w przypadku robót budowlanych.</a:t>
            </a:r>
            <a:endParaRPr lang="pl-PL"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endParaRPr lang="pl-PL" dirty="0" smtClean="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Termin związania ofertą – 30 dni</a:t>
            </a:r>
          </a:p>
          <a:p>
            <a:pPr marL="742950" lvl="1"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W przypadku gdy wybór najkorzystniejszej oferty nie nastąpi przed upływem terminu związania ofertą określonego w dokumentach zamówienia, zamawiający przed upływem terminu związania ofertą zwraca się jednokrotnie do wykonawców o wyrażenie zgody na przedłużenie tego terminu o wskazywany przez niego okres, </a:t>
            </a:r>
            <a:r>
              <a:rPr lang="pl-PL" dirty="0">
                <a:solidFill>
                  <a:schemeClr val="tx1"/>
                </a:solidFill>
                <a:latin typeface="Cambria" panose="02040503050406030204" pitchFamily="18" charset="0"/>
                <a:ea typeface="Cambria" panose="02040503050406030204" pitchFamily="18" charset="0"/>
              </a:rPr>
              <a:t>nie dłuższy niż 30 dni.</a:t>
            </a:r>
            <a:r>
              <a:rPr lang="pl-PL" dirty="0" smtClean="0">
                <a:solidFill>
                  <a:schemeClr val="tx1"/>
                </a:solidFill>
                <a:latin typeface="Cambria" panose="02040503050406030204" pitchFamily="18" charset="0"/>
                <a:ea typeface="Cambria" panose="02040503050406030204" pitchFamily="18" charset="0"/>
              </a:rPr>
              <a:t> </a:t>
            </a: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3186121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KRAJOWA</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Inne ważne zagadnienia</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Wyjaśnienia treści SWZ – niezwłocznie </a:t>
            </a:r>
            <a:r>
              <a:rPr lang="pl-PL" b="0" dirty="0" smtClean="0">
                <a:solidFill>
                  <a:schemeClr val="tx1"/>
                </a:solidFill>
                <a:latin typeface="Cambria" panose="02040503050406030204" pitchFamily="18" charset="0"/>
                <a:ea typeface="Cambria" panose="02040503050406030204" pitchFamily="18" charset="0"/>
              </a:rPr>
              <a:t>jednak </a:t>
            </a:r>
            <a:r>
              <a:rPr lang="pl-PL" b="0" u="sng" dirty="0">
                <a:solidFill>
                  <a:schemeClr val="tx1"/>
                </a:solidFill>
                <a:latin typeface="Cambria" panose="02040503050406030204" pitchFamily="18" charset="0"/>
                <a:ea typeface="Cambria" panose="02040503050406030204" pitchFamily="18" charset="0"/>
              </a:rPr>
              <a:t>nie później niż na 2 dni </a:t>
            </a:r>
            <a:r>
              <a:rPr lang="pl-PL" b="0" dirty="0">
                <a:solidFill>
                  <a:schemeClr val="tx1"/>
                </a:solidFill>
                <a:latin typeface="Cambria" panose="02040503050406030204" pitchFamily="18" charset="0"/>
                <a:ea typeface="Cambria" panose="02040503050406030204" pitchFamily="18" charset="0"/>
              </a:rPr>
              <a:t>przed upływem terminu składania odpowiednio ofert albo ofert podlegających negocjacjom, pod warunkiem że wniosek o wyjaśnienie treści odpowiednio SWZ albo opisu potrzeb i wymagań wpłynął do zamawiającego </a:t>
            </a:r>
            <a:r>
              <a:rPr lang="pl-PL" b="0" u="sng" dirty="0">
                <a:solidFill>
                  <a:schemeClr val="tx1"/>
                </a:solidFill>
                <a:latin typeface="Cambria" panose="02040503050406030204" pitchFamily="18" charset="0"/>
                <a:ea typeface="Cambria" panose="02040503050406030204" pitchFamily="18" charset="0"/>
              </a:rPr>
              <a:t>nie później niż na 4 dni przed upływem terminu składania odpowiednio ofert albo ofert podlegających </a:t>
            </a:r>
            <a:r>
              <a:rPr lang="pl-PL" b="0" u="sng" dirty="0" smtClean="0">
                <a:solidFill>
                  <a:schemeClr val="tx1"/>
                </a:solidFill>
                <a:latin typeface="Cambria" panose="02040503050406030204" pitchFamily="18" charset="0"/>
                <a:ea typeface="Cambria" panose="02040503050406030204" pitchFamily="18" charset="0"/>
              </a:rPr>
              <a:t>negocjacjom.</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Jeżeli </a:t>
            </a:r>
            <a:r>
              <a:rPr lang="pl-PL" b="0" dirty="0">
                <a:solidFill>
                  <a:schemeClr val="tx1"/>
                </a:solidFill>
                <a:latin typeface="Cambria" panose="02040503050406030204" pitchFamily="18" charset="0"/>
                <a:ea typeface="Cambria" panose="02040503050406030204" pitchFamily="18" charset="0"/>
              </a:rPr>
              <a:t>zamawiający nie udzieli wyjaśnień w </a:t>
            </a:r>
            <a:r>
              <a:rPr lang="pl-PL" b="0" dirty="0" smtClean="0">
                <a:solidFill>
                  <a:schemeClr val="tx1"/>
                </a:solidFill>
                <a:latin typeface="Cambria" panose="02040503050406030204" pitchFamily="18" charset="0"/>
                <a:ea typeface="Cambria" panose="02040503050406030204" pitchFamily="18" charset="0"/>
              </a:rPr>
              <a:t>ww. terminie</a:t>
            </a:r>
            <a:r>
              <a:rPr lang="pl-PL" b="0" dirty="0">
                <a:solidFill>
                  <a:schemeClr val="tx1"/>
                </a:solidFill>
                <a:latin typeface="Cambria" panose="02040503050406030204" pitchFamily="18" charset="0"/>
                <a:ea typeface="Cambria" panose="02040503050406030204" pitchFamily="18" charset="0"/>
              </a:rPr>
              <a:t>, </a:t>
            </a:r>
            <a:r>
              <a:rPr lang="pl-PL" dirty="0" smtClean="0">
                <a:solidFill>
                  <a:schemeClr val="tx1"/>
                </a:solidFill>
                <a:latin typeface="Cambria" panose="02040503050406030204" pitchFamily="18" charset="0"/>
                <a:ea typeface="Cambria" panose="02040503050406030204" pitchFamily="18" charset="0"/>
              </a:rPr>
              <a:t>przedłuża </a:t>
            </a:r>
            <a:r>
              <a:rPr lang="pl-PL" dirty="0">
                <a:solidFill>
                  <a:schemeClr val="tx1"/>
                </a:solidFill>
                <a:latin typeface="Cambria" panose="02040503050406030204" pitchFamily="18" charset="0"/>
                <a:ea typeface="Cambria" panose="02040503050406030204" pitchFamily="18" charset="0"/>
              </a:rPr>
              <a:t>termin </a:t>
            </a:r>
            <a:r>
              <a:rPr lang="pl-PL" b="0" dirty="0">
                <a:solidFill>
                  <a:schemeClr val="tx1"/>
                </a:solidFill>
                <a:latin typeface="Cambria" panose="02040503050406030204" pitchFamily="18" charset="0"/>
                <a:ea typeface="Cambria" panose="02040503050406030204" pitchFamily="18" charset="0"/>
              </a:rPr>
              <a:t>składania odpowiednio ofert albo ofert podlegających negocjacjom o czas niezbędny do zapoznania się wszystkich zainteresowanych wykonawców z wyjaśnieniami niezbędnymi do należytego przygotowania i złożenia odpowiednio ofert albo ofert podlegających negocjacjom.</a:t>
            </a:r>
          </a:p>
          <a:p>
            <a:pPr marL="285750" indent="-285750" algn="just">
              <a:buFont typeface="Arial" panose="020B0604020202020204" pitchFamily="34" charset="0"/>
              <a:buChar char="•"/>
            </a:pPr>
            <a:endParaRPr lang="pl-PL" dirty="0" smtClean="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Wadium – kwota nie większa niż 1,5 % wartości zamówienia</a:t>
            </a:r>
            <a:endParaRPr lang="pl-PL"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9425140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KRAJOWA</a:t>
            </a:r>
            <a:endParaRPr lang="pl-PL" sz="3600" b="1" dirty="0">
              <a:solidFill>
                <a:srgbClr val="660033"/>
              </a:solidFill>
            </a:endParaRPr>
          </a:p>
        </p:txBody>
      </p:sp>
      <p:sp>
        <p:nvSpPr>
          <p:cNvPr id="3" name="pole tekstowe 2"/>
          <p:cNvSpPr txBox="1"/>
          <p:nvPr/>
        </p:nvSpPr>
        <p:spPr>
          <a:xfrm>
            <a:off x="611560" y="1628800"/>
            <a:ext cx="8075240" cy="4801314"/>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Inne ważne zagadnienia</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Brak procedury odwróconej.</a:t>
            </a:r>
          </a:p>
          <a:p>
            <a:pPr marL="285750" indent="-285750" algn="just">
              <a:buFont typeface="Arial" panose="020B0604020202020204" pitchFamily="34" charset="0"/>
              <a:buChar char="•"/>
            </a:pPr>
            <a:endParaRPr lang="pl-PL" dirty="0" smtClean="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Wstępne oświadczenie składane wraz z ofertą.</a:t>
            </a:r>
          </a:p>
          <a:p>
            <a:pPr algn="just"/>
            <a:endParaRPr lang="pl-PL" dirty="0" smtClean="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Możliwość zażądania zamiast podmiotowych środków dowodowych </a:t>
            </a:r>
            <a:r>
              <a:rPr lang="pl-PL" b="0" dirty="0" smtClean="0">
                <a:solidFill>
                  <a:schemeClr val="tx1"/>
                </a:solidFill>
                <a:latin typeface="Cambria" panose="02040503050406030204" pitchFamily="18" charset="0"/>
                <a:ea typeface="Cambria" panose="02040503050406030204" pitchFamily="18" charset="0"/>
              </a:rPr>
              <a:t>(KRK, oświadczenia o braku przynależności do grupy kapitałowej, zaświadczenia z ZUS, zaświadczenia z US, odpisu z KRS) </a:t>
            </a:r>
            <a:r>
              <a:rPr lang="pl-PL" dirty="0" smtClean="0">
                <a:solidFill>
                  <a:schemeClr val="tx1"/>
                </a:solidFill>
                <a:latin typeface="Cambria" panose="02040503050406030204" pitchFamily="18" charset="0"/>
                <a:ea typeface="Cambria" panose="02040503050406030204" pitchFamily="18" charset="0"/>
              </a:rPr>
              <a:t>oświadczenia wykonawcy o aktualności informacji zawartych we wstępnym oświadczeniu.</a:t>
            </a:r>
          </a:p>
          <a:p>
            <a:pPr marL="285750" indent="-285750" algn="just">
              <a:buFont typeface="Arial" panose="020B0604020202020204" pitchFamily="34" charset="0"/>
              <a:buChar char="•"/>
            </a:pPr>
            <a:endParaRPr lang="pl-PL"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ofertę, wniosek o dopuszczenie do udziału, ofertę, oświadczenie wstępne </a:t>
            </a:r>
            <a:r>
              <a:rPr lang="pl-PL" b="0" dirty="0">
                <a:solidFill>
                  <a:schemeClr val="tx1"/>
                </a:solidFill>
                <a:latin typeface="Cambria" panose="02040503050406030204" pitchFamily="18" charset="0"/>
                <a:ea typeface="Cambria" panose="02040503050406030204" pitchFamily="18" charset="0"/>
              </a:rPr>
              <a:t>składa się, </a:t>
            </a:r>
            <a:r>
              <a:rPr lang="pl-PL" dirty="0">
                <a:solidFill>
                  <a:schemeClr val="tx1"/>
                </a:solidFill>
                <a:latin typeface="Cambria" panose="02040503050406030204" pitchFamily="18" charset="0"/>
                <a:ea typeface="Cambria" panose="02040503050406030204" pitchFamily="18" charset="0"/>
              </a:rPr>
              <a:t>pod rygorem nieważności, w formie elektronicznej lub w postaci elektronicznej opatrzonej podpisem zaufanym lub podpisem osobistym.</a:t>
            </a:r>
            <a:r>
              <a:rPr lang="pl-PL" dirty="0" smtClean="0">
                <a:solidFill>
                  <a:schemeClr val="tx1"/>
                </a:solidFill>
                <a:latin typeface="Cambria" panose="02040503050406030204" pitchFamily="18" charset="0"/>
                <a:ea typeface="Cambria" panose="02040503050406030204" pitchFamily="18" charset="0"/>
              </a:rPr>
              <a:t> </a:t>
            </a:r>
            <a:endParaRPr lang="pl-PL"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95414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PLAN POSTĘPOWAŃ – ZAWARTOŚĆ </a:t>
            </a:r>
            <a:endParaRPr lang="pl-PL" sz="3600" b="1" dirty="0">
              <a:solidFill>
                <a:srgbClr val="660033"/>
              </a:solidFill>
            </a:endParaRPr>
          </a:p>
        </p:txBody>
      </p:sp>
      <p:sp>
        <p:nvSpPr>
          <p:cNvPr id="3" name="pole tekstowe 2"/>
          <p:cNvSpPr txBox="1"/>
          <p:nvPr/>
        </p:nvSpPr>
        <p:spPr>
          <a:xfrm>
            <a:off x="611560" y="1844824"/>
            <a:ext cx="8075240" cy="3416320"/>
          </a:xfrm>
          <a:prstGeom prst="rect">
            <a:avLst/>
          </a:prstGeom>
          <a:noFill/>
        </p:spPr>
        <p:txBody>
          <a:bodyPr wrap="square" rtlCol="0">
            <a:spAutoFit/>
          </a:bodyPr>
          <a:lstStyle/>
          <a:p>
            <a:pPr marL="285750" lvl="1"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Orientacyjna wartość </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przewidywana na dzień sporządzenia planu orientacyjna wartość </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nie należy utożsamiać tego z obowiązkiem dokonania na tym etapie szacunkowej wartości zamówienia wg reguł wynikających z </a:t>
            </a:r>
            <a:r>
              <a:rPr lang="pl-PL" b="0" dirty="0" err="1" smtClean="0">
                <a:solidFill>
                  <a:schemeClr val="tx1"/>
                </a:solidFill>
                <a:latin typeface="Cambria" panose="02040503050406030204" pitchFamily="18" charset="0"/>
                <a:ea typeface="Cambria" panose="02040503050406030204" pitchFamily="18" charset="0"/>
              </a:rPr>
              <a:t>Pzp</a:t>
            </a:r>
            <a:r>
              <a:rPr lang="pl-PL" b="0" dirty="0" smtClean="0">
                <a:solidFill>
                  <a:schemeClr val="tx1"/>
                </a:solidFill>
                <a:latin typeface="Cambria" panose="02040503050406030204" pitchFamily="18" charset="0"/>
                <a:ea typeface="Cambria" panose="02040503050406030204" pitchFamily="18" charset="0"/>
              </a:rPr>
              <a:t>.</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powinna wskazywać, czy zamówienie będzie w procedurze krajowej czy unijnej (np. powyżej progów unijnych, procedura krajowa)</a:t>
            </a:r>
          </a:p>
          <a:p>
            <a:pPr marL="457200" lvl="2" algn="just"/>
            <a:endParaRPr lang="pl-PL" b="0" dirty="0" smtClean="0">
              <a:solidFill>
                <a:schemeClr val="tx1"/>
              </a:solidFill>
              <a:latin typeface="Cambria" panose="02040503050406030204" pitchFamily="18" charset="0"/>
              <a:ea typeface="Cambria" panose="02040503050406030204" pitchFamily="18" charset="0"/>
            </a:endParaRPr>
          </a:p>
          <a:p>
            <a:pPr marL="285750" lvl="1"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Przewidywany termin wszczęcia</a:t>
            </a:r>
          </a:p>
          <a:p>
            <a:pPr marL="742950" lvl="2"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s</a:t>
            </a:r>
            <a:r>
              <a:rPr lang="pl-PL" b="0" dirty="0" smtClean="0">
                <a:solidFill>
                  <a:schemeClr val="tx1"/>
                </a:solidFill>
                <a:latin typeface="Cambria" panose="02040503050406030204" pitchFamily="18" charset="0"/>
                <a:ea typeface="Cambria" panose="02040503050406030204" pitchFamily="18" charset="0"/>
              </a:rPr>
              <a:t>zczegółowość określania zależy od Zamawiającego (np. kwartalnie, sukcesywnie w ciągu roku, itp.).</a:t>
            </a:r>
          </a:p>
          <a:p>
            <a:pPr marL="285750" lvl="1" indent="-285750" algn="just">
              <a:buFont typeface="Arial" panose="020B0604020202020204" pitchFamily="34" charset="0"/>
              <a:buChar char="•"/>
            </a:pPr>
            <a:endParaRPr lang="pl-PL" b="0" dirty="0" smtClean="0">
              <a:solidFill>
                <a:schemeClr val="tx1"/>
              </a:solidFill>
              <a:latin typeface="Cambria" panose="02040503050406030204" pitchFamily="18" charset="0"/>
              <a:ea typeface="Cambria" panose="02040503050406030204" pitchFamily="18" charset="0"/>
            </a:endParaRPr>
          </a:p>
          <a:p>
            <a:pPr marL="742950" lvl="2" indent="-285750" algn="just">
              <a:buFont typeface="Arial" panose="020B0604020202020204" pitchFamily="34" charset="0"/>
              <a:buChar char="•"/>
            </a:pPr>
            <a:endParaRPr lang="pl-PL" b="0" u="sng"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9832566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BLOK 3 </a:t>
            </a:r>
            <a:endParaRPr lang="pl-PL" sz="3600" b="1" dirty="0">
              <a:solidFill>
                <a:srgbClr val="660033"/>
              </a:solidFill>
            </a:endParaRPr>
          </a:p>
        </p:txBody>
      </p:sp>
      <p:sp>
        <p:nvSpPr>
          <p:cNvPr id="3" name="pole tekstowe 2"/>
          <p:cNvSpPr txBox="1"/>
          <p:nvPr/>
        </p:nvSpPr>
        <p:spPr>
          <a:xfrm>
            <a:off x="611560" y="1628800"/>
            <a:ext cx="8075240" cy="2585323"/>
          </a:xfrm>
          <a:prstGeom prst="rect">
            <a:avLst/>
          </a:prstGeom>
          <a:noFill/>
        </p:spPr>
        <p:txBody>
          <a:bodyPr wrap="square" rtlCol="0">
            <a:spAutoFit/>
          </a:bodyPr>
          <a:lstStyle/>
          <a:p>
            <a:pPr algn="ctr"/>
            <a:endParaRPr lang="pl-PL" dirty="0" smtClean="0">
              <a:solidFill>
                <a:schemeClr val="tx1"/>
              </a:solidFill>
              <a:latin typeface="Cambria" panose="02040503050406030204" pitchFamily="18" charset="0"/>
              <a:ea typeface="Cambria" panose="02040503050406030204" pitchFamily="18" charset="0"/>
            </a:endParaRPr>
          </a:p>
          <a:p>
            <a:pPr algn="ctr"/>
            <a:endParaRPr lang="pl-PL" dirty="0">
              <a:solidFill>
                <a:schemeClr val="tx1"/>
              </a:solidFill>
              <a:latin typeface="Cambria" panose="02040503050406030204" pitchFamily="18" charset="0"/>
              <a:ea typeface="Cambria" panose="02040503050406030204" pitchFamily="18" charset="0"/>
            </a:endParaRPr>
          </a:p>
          <a:p>
            <a:pPr algn="ctr"/>
            <a:endParaRPr lang="pl-PL" dirty="0" smtClean="0">
              <a:solidFill>
                <a:schemeClr val="tx1"/>
              </a:solidFill>
              <a:latin typeface="Cambria" panose="02040503050406030204" pitchFamily="18" charset="0"/>
              <a:ea typeface="Cambria" panose="02040503050406030204" pitchFamily="18" charset="0"/>
            </a:endParaRPr>
          </a:p>
          <a:p>
            <a:pPr algn="ctr"/>
            <a:endParaRPr lang="pl-PL" dirty="0">
              <a:solidFill>
                <a:schemeClr val="tx1"/>
              </a:solidFill>
              <a:latin typeface="Cambria" panose="02040503050406030204" pitchFamily="18" charset="0"/>
              <a:ea typeface="Cambria" panose="02040503050406030204" pitchFamily="18" charset="0"/>
            </a:endParaRPr>
          </a:p>
          <a:p>
            <a:pPr algn="ctr"/>
            <a:endParaRPr lang="pl-PL" dirty="0" smtClean="0">
              <a:solidFill>
                <a:schemeClr val="tx1"/>
              </a:solidFill>
              <a:latin typeface="Cambria" panose="02040503050406030204" pitchFamily="18" charset="0"/>
              <a:ea typeface="Cambria" panose="02040503050406030204" pitchFamily="18" charset="0"/>
            </a:endParaRPr>
          </a:p>
          <a:p>
            <a:pPr algn="ctr"/>
            <a:endParaRPr lang="pl-PL" dirty="0">
              <a:solidFill>
                <a:schemeClr val="tx1"/>
              </a:solidFill>
              <a:latin typeface="Cambria" panose="02040503050406030204" pitchFamily="18" charset="0"/>
              <a:ea typeface="Cambria" panose="02040503050406030204" pitchFamily="18" charset="0"/>
            </a:endParaRPr>
          </a:p>
          <a:p>
            <a:pPr algn="ctr"/>
            <a:endParaRPr lang="pl-PL" dirty="0" smtClean="0">
              <a:solidFill>
                <a:schemeClr val="tx1"/>
              </a:solidFill>
              <a:latin typeface="Cambria" panose="02040503050406030204" pitchFamily="18" charset="0"/>
              <a:ea typeface="Cambria" panose="02040503050406030204" pitchFamily="18" charset="0"/>
            </a:endParaRPr>
          </a:p>
          <a:p>
            <a:pPr algn="ctr"/>
            <a:r>
              <a:rPr lang="pl-PL" dirty="0" smtClean="0">
                <a:solidFill>
                  <a:schemeClr val="tx1"/>
                </a:solidFill>
                <a:latin typeface="Cambria" panose="02040503050406030204" pitchFamily="18" charset="0"/>
                <a:ea typeface="Cambria" panose="02040503050406030204" pitchFamily="18" charset="0"/>
              </a:rPr>
              <a:t>Omówienie Regulaminu w części poświęconej Procesom zakupowym</a:t>
            </a:r>
            <a:endParaRPr lang="pl-PL" b="0" u="sng" dirty="0" smtClean="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8124670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a:t>
            </a:r>
            <a:r>
              <a:rPr lang="pl-PL" sz="3600" b="1" dirty="0" smtClean="0">
                <a:solidFill>
                  <a:srgbClr val="660033"/>
                </a:solidFill>
                <a:latin typeface="+mn-lt"/>
                <a:ea typeface="Cambria" panose="02040503050406030204" pitchFamily="18" charset="0"/>
              </a:rPr>
              <a:t>PROCESY ZAKUPOWE</a:t>
            </a:r>
            <a:endParaRPr lang="pl-PL" sz="3600" b="1" dirty="0">
              <a:solidFill>
                <a:srgbClr val="660033"/>
              </a:solidFill>
              <a:latin typeface="+mn-lt"/>
              <a:ea typeface="Cambria" panose="02040503050406030204" pitchFamily="18" charset="0"/>
            </a:endParaRPr>
          </a:p>
        </p:txBody>
      </p:sp>
      <p:sp>
        <p:nvSpPr>
          <p:cNvPr id="3" name="pole tekstowe 2"/>
          <p:cNvSpPr txBox="1"/>
          <p:nvPr/>
        </p:nvSpPr>
        <p:spPr>
          <a:xfrm>
            <a:off x="611560" y="1628800"/>
            <a:ext cx="8075240" cy="3970318"/>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Par. 31 Regulaminu – Tryby:</a:t>
            </a:r>
          </a:p>
          <a:p>
            <a:pPr algn="just"/>
            <a:endParaRPr lang="pl-PL" dirty="0" smtClean="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Zakupów </a:t>
            </a:r>
            <a:r>
              <a:rPr lang="pl-PL" dirty="0">
                <a:solidFill>
                  <a:schemeClr val="tx1"/>
                </a:solidFill>
                <a:latin typeface="Cambria" panose="02040503050406030204" pitchFamily="18" charset="0"/>
                <a:ea typeface="Cambria" panose="02040503050406030204" pitchFamily="18" charset="0"/>
              </a:rPr>
              <a:t>udziela się stosując następujące tryby</a:t>
            </a:r>
            <a:r>
              <a:rPr lang="pl-PL" dirty="0" smtClean="0">
                <a:solidFill>
                  <a:schemeClr val="tx1"/>
                </a:solidFill>
                <a:latin typeface="Cambria" panose="02040503050406030204" pitchFamily="18" charset="0"/>
                <a:ea typeface="Cambria" panose="02040503050406030204" pitchFamily="18" charset="0"/>
              </a:rPr>
              <a:t>:</a:t>
            </a:r>
          </a:p>
          <a:p>
            <a:pPr algn="just"/>
            <a:endParaRPr lang="pl-PL" dirty="0">
              <a:solidFill>
                <a:schemeClr val="tx1"/>
              </a:solidFill>
              <a:latin typeface="Cambria" panose="02040503050406030204" pitchFamily="18" charset="0"/>
              <a:ea typeface="Cambria" panose="02040503050406030204" pitchFamily="18" charset="0"/>
            </a:endParaRPr>
          </a:p>
          <a:p>
            <a:pPr marL="285750" lvl="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zapytanie ofertowe (zakup o wartości od 70.000 zł bez podatku od towarów i usług, i wartości mniejszej niż 130.000 zł bez podatku od towarów i usług</a:t>
            </a:r>
            <a:r>
              <a:rPr lang="pl-PL" b="0" dirty="0" smtClean="0">
                <a:solidFill>
                  <a:schemeClr val="tx1"/>
                </a:solidFill>
                <a:latin typeface="Cambria" panose="02040503050406030204" pitchFamily="18" charset="0"/>
                <a:ea typeface="Cambria" panose="02040503050406030204" pitchFamily="18" charset="0"/>
              </a:rPr>
              <a:t>).</a:t>
            </a:r>
          </a:p>
          <a:p>
            <a:pPr lvl="0" algn="just"/>
            <a:endParaRPr lang="pl-PL" b="0" dirty="0">
              <a:solidFill>
                <a:schemeClr val="tx1"/>
              </a:solidFill>
              <a:latin typeface="Cambria" panose="02040503050406030204" pitchFamily="18" charset="0"/>
              <a:ea typeface="Cambria" panose="02040503050406030204" pitchFamily="18" charset="0"/>
            </a:endParaRPr>
          </a:p>
          <a:p>
            <a:pPr marL="285750" lvl="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rozeznanie cenowe (zakup o wartości od 8.000 zł bez podatku od towarów i usług, i wartości mniejszej niż 70.000 zł bez podatku od towarów i usług</a:t>
            </a:r>
            <a:r>
              <a:rPr lang="pl-PL" b="0" dirty="0" smtClean="0">
                <a:solidFill>
                  <a:schemeClr val="tx1"/>
                </a:solidFill>
                <a:latin typeface="Cambria" panose="02040503050406030204" pitchFamily="18" charset="0"/>
                <a:ea typeface="Cambria" panose="02040503050406030204" pitchFamily="18" charset="0"/>
              </a:rPr>
              <a:t>).</a:t>
            </a:r>
          </a:p>
          <a:p>
            <a:pPr lvl="0" algn="just"/>
            <a:endParaRPr lang="pl-PL" b="0" dirty="0">
              <a:solidFill>
                <a:schemeClr val="tx1"/>
              </a:solidFill>
              <a:latin typeface="Cambria" panose="02040503050406030204" pitchFamily="18" charset="0"/>
              <a:ea typeface="Cambria" panose="02040503050406030204" pitchFamily="18" charset="0"/>
            </a:endParaRPr>
          </a:p>
          <a:p>
            <a:pPr marL="285750" lvl="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zakup w trybie niekonkurencyjnym</a:t>
            </a:r>
            <a:r>
              <a:rPr lang="pl-PL" b="0" dirty="0" smtClean="0">
                <a:solidFill>
                  <a:schemeClr val="tx1"/>
                </a:solidFill>
                <a:latin typeface="Cambria" panose="02040503050406030204" pitchFamily="18" charset="0"/>
                <a:ea typeface="Cambria" panose="02040503050406030204" pitchFamily="18" charset="0"/>
              </a:rPr>
              <a:t>.</a:t>
            </a:r>
          </a:p>
          <a:p>
            <a:pPr lvl="0" algn="just"/>
            <a:endParaRPr lang="pl-PL" b="0" dirty="0">
              <a:solidFill>
                <a:schemeClr val="tx1"/>
              </a:solidFill>
              <a:latin typeface="Cambria" panose="02040503050406030204" pitchFamily="18" charset="0"/>
              <a:ea typeface="Cambria" panose="02040503050406030204" pitchFamily="18" charset="0"/>
            </a:endParaRPr>
          </a:p>
          <a:p>
            <a:pPr marL="285750" lvl="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zakup z dziedziny nauki lub z zakresu działalności kulturalnej.</a:t>
            </a: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6643472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a:t>
            </a:r>
            <a:r>
              <a:rPr lang="pl-PL" sz="3600" b="1" dirty="0" smtClean="0">
                <a:solidFill>
                  <a:srgbClr val="660033"/>
                </a:solidFill>
                <a:latin typeface="+mn-lt"/>
                <a:ea typeface="Cambria" panose="02040503050406030204" pitchFamily="18" charset="0"/>
              </a:rPr>
              <a:t>PROCESY ZAKUPOWE</a:t>
            </a:r>
            <a:endParaRPr lang="pl-PL" sz="3600" b="1" dirty="0">
              <a:solidFill>
                <a:srgbClr val="660033"/>
              </a:solidFill>
              <a:latin typeface="+mn-lt"/>
              <a:ea typeface="Cambria" panose="02040503050406030204" pitchFamily="18" charset="0"/>
            </a:endParaRPr>
          </a:p>
        </p:txBody>
      </p:sp>
      <p:sp>
        <p:nvSpPr>
          <p:cNvPr id="3" name="pole tekstowe 2"/>
          <p:cNvSpPr txBox="1"/>
          <p:nvPr/>
        </p:nvSpPr>
        <p:spPr>
          <a:xfrm>
            <a:off x="611560" y="1628800"/>
            <a:ext cx="8075240" cy="5632311"/>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Pytanie: Czy umowy o dzieło z pracownikami PŁ zawierane w związku z realizacją prac w projektach badawczych podlegają zasadom </a:t>
            </a:r>
            <a:r>
              <a:rPr lang="pl-PL" dirty="0">
                <a:solidFill>
                  <a:schemeClr val="tx1"/>
                </a:solidFill>
                <a:latin typeface="Cambria" panose="02040503050406030204" pitchFamily="18" charset="0"/>
                <a:ea typeface="Cambria" panose="02040503050406030204" pitchFamily="18" charset="0"/>
              </a:rPr>
              <a:t>określonym w Regulaminie udzielania zamówień publicznych na PŁ? </a:t>
            </a:r>
            <a:r>
              <a:rPr lang="pl-PL" dirty="0" smtClean="0">
                <a:solidFill>
                  <a:schemeClr val="tx1"/>
                </a:solidFill>
                <a:latin typeface="Cambria" panose="02040503050406030204" pitchFamily="18" charset="0"/>
                <a:ea typeface="Cambria" panose="02040503050406030204" pitchFamily="18" charset="0"/>
              </a:rPr>
              <a:t>Kwoty </a:t>
            </a:r>
            <a:r>
              <a:rPr lang="pl-PL" dirty="0">
                <a:solidFill>
                  <a:schemeClr val="tx1"/>
                </a:solidFill>
                <a:latin typeface="Cambria" panose="02040503050406030204" pitchFamily="18" charset="0"/>
                <a:ea typeface="Cambria" panose="02040503050406030204" pitchFamily="18" charset="0"/>
              </a:rPr>
              <a:t>proponowane na umowach nie przekraczają 130 tys. zł.  </a:t>
            </a:r>
          </a:p>
          <a:p>
            <a:pPr algn="just"/>
            <a:endParaRPr lang="pl-PL" b="0" dirty="0" smtClean="0">
              <a:solidFill>
                <a:schemeClr val="tx1"/>
              </a:solidFill>
              <a:latin typeface="Cambria" panose="02040503050406030204" pitchFamily="18" charset="0"/>
              <a:ea typeface="Cambria" panose="02040503050406030204" pitchFamily="18" charset="0"/>
            </a:endParaRPr>
          </a:p>
          <a:p>
            <a:pPr algn="just"/>
            <a:r>
              <a:rPr lang="pl-PL" b="0" dirty="0" smtClean="0">
                <a:solidFill>
                  <a:schemeClr val="tx1"/>
                </a:solidFill>
                <a:latin typeface="Cambria" panose="02040503050406030204" pitchFamily="18" charset="0"/>
                <a:ea typeface="Cambria" panose="02040503050406030204" pitchFamily="18" charset="0"/>
              </a:rPr>
              <a:t>Par. 2 ust. 2 Regulaminu- Regulamin </a:t>
            </a:r>
            <a:r>
              <a:rPr lang="pl-PL" b="0" dirty="0">
                <a:solidFill>
                  <a:schemeClr val="tx1"/>
                </a:solidFill>
                <a:latin typeface="Cambria" panose="02040503050406030204" pitchFamily="18" charset="0"/>
                <a:ea typeface="Cambria" panose="02040503050406030204" pitchFamily="18" charset="0"/>
              </a:rPr>
              <a:t>zawiera opis realizowania </a:t>
            </a:r>
            <a:r>
              <a:rPr lang="pl-PL" dirty="0">
                <a:solidFill>
                  <a:schemeClr val="tx1"/>
                </a:solidFill>
                <a:latin typeface="Cambria" panose="02040503050406030204" pitchFamily="18" charset="0"/>
                <a:ea typeface="Cambria" panose="02040503050406030204" pitchFamily="18" charset="0"/>
              </a:rPr>
              <a:t>wszystkich zakupów realizowanych przez Uczelnię</a:t>
            </a:r>
            <a:r>
              <a:rPr lang="pl-PL" dirty="0" smtClean="0">
                <a:solidFill>
                  <a:schemeClr val="tx1"/>
                </a:solidFill>
                <a:latin typeface="Cambria" panose="02040503050406030204" pitchFamily="18" charset="0"/>
                <a:ea typeface="Cambria" panose="02040503050406030204" pitchFamily="18" charset="0"/>
              </a:rPr>
              <a:t>.</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Do rozważenia </a:t>
            </a:r>
            <a:r>
              <a:rPr lang="pl-PL" b="0" u="sng" dirty="0" smtClean="0">
                <a:solidFill>
                  <a:schemeClr val="tx1"/>
                </a:solidFill>
                <a:latin typeface="Cambria" panose="02040503050406030204" pitchFamily="18" charset="0"/>
                <a:ea typeface="Cambria" panose="02040503050406030204" pitchFamily="18" charset="0"/>
              </a:rPr>
              <a:t>tryb niekonkurencyjny lub skorzystanie z wyłączenia – par. 48 ust. 4 Regulaminu </a:t>
            </a:r>
          </a:p>
          <a:p>
            <a:pPr algn="just"/>
            <a:r>
              <a:rPr lang="pl-PL" dirty="0" smtClean="0">
                <a:solidFill>
                  <a:schemeClr val="tx1"/>
                </a:solidFill>
                <a:latin typeface="Cambria" panose="02040503050406030204" pitchFamily="18" charset="0"/>
                <a:ea typeface="Cambria" panose="02040503050406030204" pitchFamily="18" charset="0"/>
              </a:rPr>
              <a:t>Proszę pamiętać o par. 2 ust. 5 Regulaminu:</a:t>
            </a:r>
          </a:p>
          <a:p>
            <a:pPr algn="just"/>
            <a:r>
              <a:rPr lang="pl-PL" b="0" dirty="0">
                <a:solidFill>
                  <a:schemeClr val="tx1"/>
                </a:solidFill>
                <a:latin typeface="Cambria" panose="02040503050406030204" pitchFamily="18" charset="0"/>
                <a:ea typeface="Cambria" panose="02040503050406030204" pitchFamily="18" charset="0"/>
              </a:rPr>
              <a:t>Do zamówień finansowanych oraz zakupów finansowanych przepisy Regulaminu stosuje się odpowiednio, o ile warunki przyznania pomocy określonej w umowie lub innej decyzji będącej podstawą finansowania oraz określone w wytycznych wydanych przez instytucję zarządzającą lub finansującą nie stanowią inaczej. W przypadku, gdy dokumenty, </a:t>
            </a:r>
            <a:r>
              <a:rPr lang="pl-PL" dirty="0">
                <a:solidFill>
                  <a:schemeClr val="tx1"/>
                </a:solidFill>
                <a:latin typeface="Cambria" panose="02040503050406030204" pitchFamily="18" charset="0"/>
                <a:ea typeface="Cambria" panose="02040503050406030204" pitchFamily="18" charset="0"/>
              </a:rPr>
              <a:t>o których mowa w zdaniu poprzednim przewidują warunki bardziej rygorystyczne od warunków określonych w Regulaminie, stosuje się warunki bardziej rygorystyczne.</a:t>
            </a: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34614030"/>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a:t>
            </a:r>
            <a:r>
              <a:rPr lang="pl-PL" sz="3600" b="1" dirty="0" smtClean="0">
                <a:solidFill>
                  <a:srgbClr val="660033"/>
                </a:solidFill>
                <a:latin typeface="+mn-lt"/>
                <a:ea typeface="Cambria" panose="02040503050406030204" pitchFamily="18" charset="0"/>
              </a:rPr>
              <a:t>PROCESY ZAKUPOWE</a:t>
            </a:r>
            <a:endParaRPr lang="pl-PL" sz="3600" b="1" dirty="0">
              <a:solidFill>
                <a:srgbClr val="660033"/>
              </a:solidFill>
              <a:latin typeface="+mn-lt"/>
              <a:ea typeface="Cambria" panose="02040503050406030204" pitchFamily="18" charset="0"/>
            </a:endParaRPr>
          </a:p>
        </p:txBody>
      </p:sp>
      <p:sp>
        <p:nvSpPr>
          <p:cNvPr id="3" name="pole tekstowe 2"/>
          <p:cNvSpPr txBox="1"/>
          <p:nvPr/>
        </p:nvSpPr>
        <p:spPr>
          <a:xfrm>
            <a:off x="611560" y="1628800"/>
            <a:ext cx="8075240" cy="5355312"/>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Pytanie: Czy </a:t>
            </a:r>
            <a:r>
              <a:rPr lang="pl-PL" dirty="0">
                <a:solidFill>
                  <a:schemeClr val="tx1"/>
                </a:solidFill>
                <a:latin typeface="Cambria" panose="02040503050406030204" pitchFamily="18" charset="0"/>
                <a:ea typeface="Cambria" panose="02040503050406030204" pitchFamily="18" charset="0"/>
              </a:rPr>
              <a:t>zakup poniżej 8 000 PLN  dokonujemy </a:t>
            </a:r>
            <a:r>
              <a:rPr lang="pl-PL" u="sng" dirty="0">
                <a:solidFill>
                  <a:schemeClr val="tx1"/>
                </a:solidFill>
                <a:latin typeface="Cambria" panose="02040503050406030204" pitchFamily="18" charset="0"/>
                <a:ea typeface="Cambria" panose="02040503050406030204" pitchFamily="18" charset="0"/>
              </a:rPr>
              <a:t>w dogodnej dla niej formule</a:t>
            </a:r>
            <a:r>
              <a:rPr lang="pl-PL" dirty="0">
                <a:solidFill>
                  <a:schemeClr val="tx1"/>
                </a:solidFill>
                <a:latin typeface="Cambria" panose="02040503050406030204" pitchFamily="18" charset="0"/>
                <a:ea typeface="Cambria" panose="02040503050406030204" pitchFamily="18" charset="0"/>
              </a:rPr>
              <a:t>, w sposób zabezpieczający interes tej jednostki, uwzględniając w szczególności zasadę uczciwej konkurencji oraz optymalizacji kosztów.  </a:t>
            </a:r>
            <a:r>
              <a:rPr lang="pl-PL" dirty="0" smtClean="0">
                <a:solidFill>
                  <a:schemeClr val="tx1"/>
                </a:solidFill>
                <a:latin typeface="Cambria" panose="02040503050406030204" pitchFamily="18" charset="0"/>
                <a:ea typeface="Cambria" panose="02040503050406030204" pitchFamily="18" charset="0"/>
              </a:rPr>
              <a:t/>
            </a:r>
            <a:br>
              <a:rPr lang="pl-PL" dirty="0" smtClean="0">
                <a:solidFill>
                  <a:schemeClr val="tx1"/>
                </a:solidFill>
                <a:latin typeface="Cambria" panose="02040503050406030204" pitchFamily="18" charset="0"/>
                <a:ea typeface="Cambria" panose="02040503050406030204" pitchFamily="18" charset="0"/>
              </a:rPr>
            </a:br>
            <a:r>
              <a:rPr lang="pl-PL" dirty="0" smtClean="0">
                <a:solidFill>
                  <a:schemeClr val="tx1"/>
                </a:solidFill>
                <a:latin typeface="Cambria" panose="02040503050406030204" pitchFamily="18" charset="0"/>
                <a:ea typeface="Cambria" panose="02040503050406030204" pitchFamily="18" charset="0"/>
              </a:rPr>
              <a:t>I </a:t>
            </a:r>
            <a:r>
              <a:rPr lang="pl-PL" dirty="0">
                <a:solidFill>
                  <a:schemeClr val="tx1"/>
                </a:solidFill>
                <a:latin typeface="Cambria" panose="02040503050406030204" pitchFamily="18" charset="0"/>
                <a:ea typeface="Cambria" panose="02040503050406030204" pitchFamily="18" charset="0"/>
              </a:rPr>
              <a:t>sporządzamy własną notatkę z zakupu (dokumentującą zachowanie uczciwej konkurencji)?  </a:t>
            </a:r>
            <a:r>
              <a:rPr lang="pl-PL" dirty="0" smtClean="0">
                <a:latin typeface="Cambria" panose="02040503050406030204" pitchFamily="18" charset="0"/>
                <a:ea typeface="Cambria" panose="02040503050406030204" pitchFamily="18" charset="0"/>
              </a:rPr>
              <a:t>C</a:t>
            </a:r>
            <a:r>
              <a:rPr lang="pl-PL" dirty="0" smtClean="0">
                <a:solidFill>
                  <a:schemeClr val="tx1"/>
                </a:solidFill>
                <a:latin typeface="Cambria" panose="02040503050406030204" pitchFamily="18" charset="0"/>
                <a:ea typeface="Cambria" panose="02040503050406030204" pitchFamily="18" charset="0"/>
              </a:rPr>
              <a:t>zy </a:t>
            </a:r>
            <a:r>
              <a:rPr lang="pl-PL" dirty="0">
                <a:solidFill>
                  <a:schemeClr val="tx1"/>
                </a:solidFill>
                <a:latin typeface="Cambria" panose="02040503050406030204" pitchFamily="18" charset="0"/>
                <a:ea typeface="Cambria" panose="02040503050406030204" pitchFamily="18" charset="0"/>
              </a:rPr>
              <a:t>przy zakupie poniżej 8 000 PLN musimy stosować wniosek - załącznik nr 9 do Zarządzenia?</a:t>
            </a:r>
          </a:p>
          <a:p>
            <a:pPr algn="just"/>
            <a:endParaRPr lang="pl-PL" dirty="0" smtClean="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Załącznik nr 9 – wniosek o zgodę na przeprowadzenie Procesu zakupowego – nie stosujemy.</a:t>
            </a:r>
          </a:p>
          <a:p>
            <a:pPr marL="285750" indent="-285750" algn="just">
              <a:buFont typeface="Arial" panose="020B0604020202020204" pitchFamily="34" charset="0"/>
              <a:buChar char="•"/>
            </a:pPr>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Zrealizowane zakupy muszą być udokumentowane fakturą, rachunkiem lub innym dokumentem potwierdzającym zakup i opisane zgodnie z obowiązującymi na Uczelni przepisami w tym zakresie</a:t>
            </a:r>
            <a:r>
              <a:rPr lang="pl-PL" b="0" dirty="0" smtClean="0">
                <a:solidFill>
                  <a:schemeClr val="tx1"/>
                </a:solidFill>
                <a:latin typeface="Cambria" panose="02040503050406030204" pitchFamily="18" charset="0"/>
                <a:ea typeface="Cambria" panose="02040503050406030204" pitchFamily="18" charset="0"/>
              </a:rPr>
              <a:t>.</a:t>
            </a:r>
          </a:p>
          <a:p>
            <a:pPr marL="7429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Regulamin nie zabrania sporządzenia notatki. </a:t>
            </a:r>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endParaRPr lang="pl-PL"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77586599"/>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a:t>
            </a:r>
            <a:r>
              <a:rPr lang="pl-PL" sz="3600" b="1" dirty="0" smtClean="0">
                <a:solidFill>
                  <a:srgbClr val="660033"/>
                </a:solidFill>
                <a:latin typeface="+mn-lt"/>
                <a:ea typeface="Cambria" panose="02040503050406030204" pitchFamily="18" charset="0"/>
              </a:rPr>
              <a:t>ZAGADNIENIA DODATKOWE </a:t>
            </a:r>
            <a:endParaRPr lang="pl-PL" sz="3600" b="1" dirty="0">
              <a:solidFill>
                <a:srgbClr val="660033"/>
              </a:solidFill>
              <a:latin typeface="+mn-lt"/>
              <a:ea typeface="Cambria" panose="02040503050406030204" pitchFamily="18" charset="0"/>
            </a:endParaRPr>
          </a:p>
        </p:txBody>
      </p:sp>
      <p:sp>
        <p:nvSpPr>
          <p:cNvPr id="3" name="pole tekstowe 2"/>
          <p:cNvSpPr txBox="1"/>
          <p:nvPr/>
        </p:nvSpPr>
        <p:spPr>
          <a:xfrm>
            <a:off x="611560" y="1628800"/>
            <a:ext cx="8075240" cy="5632311"/>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Umowy w sprawie zamówienia publicznego</a:t>
            </a:r>
          </a:p>
          <a:p>
            <a:pPr algn="just"/>
            <a:endParaRPr lang="pl-PL" b="0" dirty="0">
              <a:solidFill>
                <a:schemeClr val="tx1"/>
              </a:solidFill>
              <a:latin typeface="Cambria" panose="02040503050406030204" pitchFamily="18" charset="0"/>
              <a:ea typeface="Cambria" panose="02040503050406030204" pitchFamily="18" charset="0"/>
              <a:cs typeface="Arial" charset="0"/>
            </a:endParaRPr>
          </a:p>
          <a:p>
            <a:pPr algn="just"/>
            <a:r>
              <a:rPr lang="pl-PL" b="0" dirty="0">
                <a:solidFill>
                  <a:schemeClr val="tx1"/>
                </a:solidFill>
                <a:latin typeface="Cambria" panose="02040503050406030204" pitchFamily="18" charset="0"/>
                <a:ea typeface="Cambria" panose="02040503050406030204" pitchFamily="18" charset="0"/>
              </a:rPr>
              <a:t>Zamawiający i wykonawca wybrany w postępowaniu o udzielenie zamówienia </a:t>
            </a:r>
            <a:r>
              <a:rPr lang="pl-PL" dirty="0">
                <a:solidFill>
                  <a:schemeClr val="tx1"/>
                </a:solidFill>
                <a:latin typeface="Cambria" panose="02040503050406030204" pitchFamily="18" charset="0"/>
                <a:ea typeface="Cambria" panose="02040503050406030204" pitchFamily="18" charset="0"/>
              </a:rPr>
              <a:t>obowiązani są współdziałać </a:t>
            </a:r>
            <a:r>
              <a:rPr lang="pl-PL" b="0" dirty="0">
                <a:solidFill>
                  <a:schemeClr val="tx1"/>
                </a:solidFill>
                <a:latin typeface="Cambria" panose="02040503050406030204" pitchFamily="18" charset="0"/>
                <a:ea typeface="Cambria" panose="02040503050406030204" pitchFamily="18" charset="0"/>
              </a:rPr>
              <a:t>przy wykonaniu umowy w sprawie zamówienia publicznego, zwanej dalej "umową", w celu należytej realizacji </a:t>
            </a:r>
            <a:r>
              <a:rPr lang="pl-PL" b="0" dirty="0" smtClean="0">
                <a:solidFill>
                  <a:schemeClr val="tx1"/>
                </a:solidFill>
                <a:latin typeface="Cambria" panose="02040503050406030204" pitchFamily="18" charset="0"/>
                <a:ea typeface="Cambria" panose="02040503050406030204" pitchFamily="18" charset="0"/>
              </a:rPr>
              <a:t>zamówienia.</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Projektowane </a:t>
            </a:r>
            <a:r>
              <a:rPr lang="pl-PL" dirty="0">
                <a:solidFill>
                  <a:schemeClr val="tx1"/>
                </a:solidFill>
                <a:latin typeface="Cambria" panose="02040503050406030204" pitchFamily="18" charset="0"/>
                <a:ea typeface="Cambria" panose="02040503050406030204" pitchFamily="18" charset="0"/>
              </a:rPr>
              <a:t>postanowienia umowy nie mogą przewidywać:</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odpowiedzialności wykonawcy za opóźnienie, chyba że jest to uzasadnione okolicznościami lub zakresem zamówienia;</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naliczania kar umownych za zachowanie wykonawcy niezwiązane bezpośrednio lub pośrednio z przedmiotem umowy lub jej prawidłowym wykonaniem;</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odpowiedzialności wykonawcy za okoliczności, za które wyłączną odpowiedzialność ponosi zamawiający;</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możliwości ograniczenia zakresu zamówienia przez zamawiającego bez wskazania minimalnej wartości lub wielkości świadczenia stron.</a:t>
            </a:r>
          </a:p>
          <a:p>
            <a:pPr marL="285750" indent="-285750" algn="just">
              <a:buFont typeface="Arial" panose="020B0604020202020204" pitchFamily="34" charset="0"/>
              <a:buChar char="•"/>
            </a:pPr>
            <a:endParaRPr lang="pl-PL"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3234408"/>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a:t>
            </a:r>
            <a:r>
              <a:rPr lang="pl-PL" sz="3600" b="1" dirty="0" smtClean="0">
                <a:solidFill>
                  <a:srgbClr val="660033"/>
                </a:solidFill>
                <a:latin typeface="+mn-lt"/>
                <a:ea typeface="Cambria" panose="02040503050406030204" pitchFamily="18" charset="0"/>
              </a:rPr>
              <a:t>ZAGADNIENIA DODATKOWE </a:t>
            </a:r>
            <a:endParaRPr lang="pl-PL" sz="3600" b="1" dirty="0">
              <a:solidFill>
                <a:srgbClr val="660033"/>
              </a:solidFill>
              <a:latin typeface="+mn-lt"/>
              <a:ea typeface="Cambria" panose="02040503050406030204" pitchFamily="18" charset="0"/>
            </a:endParaRPr>
          </a:p>
        </p:txBody>
      </p:sp>
      <p:sp>
        <p:nvSpPr>
          <p:cNvPr id="3" name="pole tekstowe 2"/>
          <p:cNvSpPr txBox="1"/>
          <p:nvPr/>
        </p:nvSpPr>
        <p:spPr>
          <a:xfrm>
            <a:off x="611560" y="1628800"/>
            <a:ext cx="8075240" cy="5632311"/>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Umowy w sprawie zamówienia publicznego</a:t>
            </a:r>
          </a:p>
          <a:p>
            <a:pPr algn="just"/>
            <a:endParaRPr lang="pl-PL" b="0" dirty="0">
              <a:solidFill>
                <a:schemeClr val="tx1"/>
              </a:solidFill>
              <a:latin typeface="Cambria" panose="02040503050406030204" pitchFamily="18" charset="0"/>
              <a:ea typeface="Cambria" panose="02040503050406030204" pitchFamily="18" charset="0"/>
              <a:cs typeface="Arial" charset="0"/>
            </a:endParaRPr>
          </a:p>
          <a:p>
            <a:pPr algn="just"/>
            <a:r>
              <a:rPr lang="pl-PL" b="0" dirty="0">
                <a:solidFill>
                  <a:schemeClr val="tx1"/>
                </a:solidFill>
                <a:latin typeface="Cambria" panose="02040503050406030204" pitchFamily="18" charset="0"/>
                <a:ea typeface="Cambria" panose="02040503050406030204" pitchFamily="18" charset="0"/>
              </a:rPr>
              <a:t>Zamawiający i wykonawca wybrany w postępowaniu o udzielenie zamówienia </a:t>
            </a:r>
            <a:r>
              <a:rPr lang="pl-PL" dirty="0">
                <a:solidFill>
                  <a:schemeClr val="tx1"/>
                </a:solidFill>
                <a:latin typeface="Cambria" panose="02040503050406030204" pitchFamily="18" charset="0"/>
                <a:ea typeface="Cambria" panose="02040503050406030204" pitchFamily="18" charset="0"/>
              </a:rPr>
              <a:t>obowiązani są współdziałać </a:t>
            </a:r>
            <a:r>
              <a:rPr lang="pl-PL" b="0" dirty="0">
                <a:solidFill>
                  <a:schemeClr val="tx1"/>
                </a:solidFill>
                <a:latin typeface="Cambria" panose="02040503050406030204" pitchFamily="18" charset="0"/>
                <a:ea typeface="Cambria" panose="02040503050406030204" pitchFamily="18" charset="0"/>
              </a:rPr>
              <a:t>przy wykonaniu umowy w sprawie zamówienia publicznego, zwanej dalej "umową", w celu należytej realizacji </a:t>
            </a:r>
            <a:r>
              <a:rPr lang="pl-PL" b="0" dirty="0" smtClean="0">
                <a:solidFill>
                  <a:schemeClr val="tx1"/>
                </a:solidFill>
                <a:latin typeface="Cambria" panose="02040503050406030204" pitchFamily="18" charset="0"/>
                <a:ea typeface="Cambria" panose="02040503050406030204" pitchFamily="18" charset="0"/>
              </a:rPr>
              <a:t>zamówienia.</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Projektowane </a:t>
            </a:r>
            <a:r>
              <a:rPr lang="pl-PL" dirty="0">
                <a:solidFill>
                  <a:schemeClr val="tx1"/>
                </a:solidFill>
                <a:latin typeface="Cambria" panose="02040503050406030204" pitchFamily="18" charset="0"/>
                <a:ea typeface="Cambria" panose="02040503050406030204" pitchFamily="18" charset="0"/>
              </a:rPr>
              <a:t>postanowienia umowy nie mogą przewidywać:</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odpowiedzialności wykonawcy za opóźnienie, chyba że jest to uzasadnione okolicznościami lub zakresem zamówienia;</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naliczania kar umownych za zachowanie wykonawcy niezwiązane bezpośrednio lub pośrednio z przedmiotem umowy lub jej prawidłowym wykonaniem;</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odpowiedzialności wykonawcy za okoliczności, za które wyłączną odpowiedzialność ponosi zamawiający;</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możliwości ograniczenia zakresu zamówienia przez zamawiającego bez wskazania minimalnej wartości lub wielkości świadczenia stron.</a:t>
            </a:r>
          </a:p>
          <a:p>
            <a:pPr marL="285750" indent="-285750" algn="just">
              <a:buFont typeface="Arial" panose="020B0604020202020204" pitchFamily="34" charset="0"/>
              <a:buChar char="•"/>
            </a:pPr>
            <a:endParaRPr lang="pl-PL"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57297029"/>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a:t>
            </a:r>
            <a:r>
              <a:rPr lang="pl-PL" sz="3600" b="1" dirty="0" smtClean="0">
                <a:solidFill>
                  <a:srgbClr val="660033"/>
                </a:solidFill>
                <a:latin typeface="+mn-lt"/>
                <a:ea typeface="Cambria" panose="02040503050406030204" pitchFamily="18" charset="0"/>
              </a:rPr>
              <a:t>ZAGADNIENIA DODATKOWE </a:t>
            </a:r>
            <a:endParaRPr lang="pl-PL" sz="3600" b="1" dirty="0">
              <a:solidFill>
                <a:srgbClr val="660033"/>
              </a:solidFill>
              <a:latin typeface="+mn-lt"/>
              <a:ea typeface="Cambria" panose="02040503050406030204" pitchFamily="18" charset="0"/>
            </a:endParaRPr>
          </a:p>
        </p:txBody>
      </p:sp>
      <p:sp>
        <p:nvSpPr>
          <p:cNvPr id="3" name="pole tekstowe 2"/>
          <p:cNvSpPr txBox="1"/>
          <p:nvPr/>
        </p:nvSpPr>
        <p:spPr>
          <a:xfrm>
            <a:off x="611560" y="1628800"/>
            <a:ext cx="8075240" cy="4801314"/>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Pytanie - </a:t>
            </a:r>
            <a:r>
              <a:rPr lang="pl-PL" dirty="0">
                <a:solidFill>
                  <a:schemeClr val="tx1"/>
                </a:solidFill>
                <a:latin typeface="Cambria" panose="02040503050406030204" pitchFamily="18" charset="0"/>
                <a:ea typeface="Cambria" panose="02040503050406030204" pitchFamily="18" charset="0"/>
              </a:rPr>
              <a:t>Jak należy prawidłowo określać termin realizacji umowy mając na względzie obowiązujący przepis art. 436 </a:t>
            </a:r>
            <a:r>
              <a:rPr lang="pl-PL" dirty="0" err="1">
                <a:solidFill>
                  <a:schemeClr val="tx1"/>
                </a:solidFill>
                <a:latin typeface="Cambria" panose="02040503050406030204" pitchFamily="18" charset="0"/>
                <a:ea typeface="Cambria" panose="02040503050406030204" pitchFamily="18" charset="0"/>
              </a:rPr>
              <a:t>Pzp</a:t>
            </a:r>
            <a:r>
              <a:rPr lang="pl-PL" dirty="0">
                <a:solidFill>
                  <a:schemeClr val="tx1"/>
                </a:solidFill>
                <a:latin typeface="Cambria" panose="02040503050406030204" pitchFamily="18" charset="0"/>
                <a:ea typeface="Cambria" panose="02040503050406030204" pitchFamily="18" charset="0"/>
              </a:rPr>
              <a:t>? Czy przykładowy zapis będzie prawidłowy np.: 12 tygodni od dnia zawarcia umowy? </a:t>
            </a:r>
            <a:endParaRPr lang="pl-PL" dirty="0" smtClean="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Umowa </a:t>
            </a:r>
            <a:r>
              <a:rPr lang="pl-PL" dirty="0">
                <a:solidFill>
                  <a:schemeClr val="tx1"/>
                </a:solidFill>
                <a:latin typeface="Cambria" panose="02040503050406030204" pitchFamily="18" charset="0"/>
                <a:ea typeface="Cambria" panose="02040503050406030204" pitchFamily="18" charset="0"/>
              </a:rPr>
              <a:t>zawiera postanowienia określające w szczególności:</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planowany </a:t>
            </a:r>
            <a:r>
              <a:rPr lang="pl-PL" b="0" dirty="0">
                <a:solidFill>
                  <a:schemeClr val="tx1"/>
                </a:solidFill>
                <a:latin typeface="Cambria" panose="02040503050406030204" pitchFamily="18" charset="0"/>
                <a:ea typeface="Cambria" panose="02040503050406030204" pitchFamily="18" charset="0"/>
              </a:rPr>
              <a:t>termin zakończenia usługi, dostawy lub robót budowlanych, oraz, w razie potrzeby, planowane terminy wykonania poszczególnych części usługi, dostawy lub roboty budowlanej, </a:t>
            </a:r>
            <a:r>
              <a:rPr lang="pl-PL" dirty="0">
                <a:solidFill>
                  <a:schemeClr val="tx1"/>
                </a:solidFill>
                <a:latin typeface="Cambria" panose="02040503050406030204" pitchFamily="18" charset="0"/>
                <a:ea typeface="Cambria" panose="02040503050406030204" pitchFamily="18" charset="0"/>
              </a:rPr>
              <a:t>określone w dniach, tygodniach, miesiącach lub latach, </a:t>
            </a:r>
            <a:r>
              <a:rPr lang="pl-PL" u="sng" dirty="0">
                <a:solidFill>
                  <a:schemeClr val="tx1"/>
                </a:solidFill>
                <a:latin typeface="Cambria" panose="02040503050406030204" pitchFamily="18" charset="0"/>
                <a:ea typeface="Cambria" panose="02040503050406030204" pitchFamily="18" charset="0"/>
              </a:rPr>
              <a:t>chyba że wskazanie daty wykonania umowy jest uzasadnione obiektywną przyczyną</a:t>
            </a:r>
            <a:r>
              <a:rPr lang="pl-PL" u="sng" dirty="0" smtClean="0">
                <a:solidFill>
                  <a:schemeClr val="tx1"/>
                </a:solidFill>
                <a:latin typeface="Cambria" panose="02040503050406030204" pitchFamily="18" charset="0"/>
                <a:ea typeface="Cambria" panose="02040503050406030204" pitchFamily="18" charset="0"/>
              </a:rPr>
              <a:t>;</a:t>
            </a:r>
          </a:p>
          <a:p>
            <a:pPr algn="just"/>
            <a:endParaRPr lang="pl-PL" u="sng" dirty="0" smtClean="0">
              <a:solidFill>
                <a:schemeClr val="tx1"/>
              </a:solidFill>
              <a:latin typeface="Cambria" panose="02040503050406030204" pitchFamily="18" charset="0"/>
              <a:ea typeface="Cambria" panose="02040503050406030204" pitchFamily="18" charset="0"/>
            </a:endParaRPr>
          </a:p>
          <a:p>
            <a:pPr algn="just"/>
            <a:endParaRPr lang="pl-PL" u="sng" dirty="0">
              <a:solidFill>
                <a:schemeClr val="tx1"/>
              </a:solidFill>
              <a:latin typeface="Cambria" panose="02040503050406030204" pitchFamily="18" charset="0"/>
              <a:ea typeface="Cambria" panose="02040503050406030204" pitchFamily="18" charset="0"/>
            </a:endParaRPr>
          </a:p>
          <a:p>
            <a:pPr algn="just"/>
            <a:r>
              <a:rPr lang="pl-PL" u="sng" dirty="0" smtClean="0">
                <a:solidFill>
                  <a:schemeClr val="tx1"/>
                </a:solidFill>
                <a:latin typeface="Cambria" panose="02040503050406030204" pitchFamily="18" charset="0"/>
                <a:ea typeface="Cambria" panose="02040503050406030204" pitchFamily="18" charset="0"/>
              </a:rPr>
              <a:t>Wskazanie np. 12 tygodni od dnia zawarcia umowy - prawidłowo</a:t>
            </a:r>
            <a:endParaRPr lang="pl-PL" u="sng"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81484340"/>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a:t>
            </a:r>
            <a:r>
              <a:rPr lang="pl-PL" sz="3600" b="1" dirty="0" smtClean="0">
                <a:solidFill>
                  <a:srgbClr val="660033"/>
                </a:solidFill>
                <a:latin typeface="+mn-lt"/>
                <a:ea typeface="Cambria" panose="02040503050406030204" pitchFamily="18" charset="0"/>
              </a:rPr>
              <a:t>ZAGADNIENIA DODATKOWE </a:t>
            </a:r>
            <a:endParaRPr lang="pl-PL" sz="3600" b="1" dirty="0">
              <a:solidFill>
                <a:srgbClr val="660033"/>
              </a:solidFill>
              <a:latin typeface="+mn-lt"/>
              <a:ea typeface="Cambria" panose="02040503050406030204" pitchFamily="18" charset="0"/>
            </a:endParaRPr>
          </a:p>
        </p:txBody>
      </p:sp>
      <p:sp>
        <p:nvSpPr>
          <p:cNvPr id="3" name="pole tekstowe 2"/>
          <p:cNvSpPr txBox="1"/>
          <p:nvPr/>
        </p:nvSpPr>
        <p:spPr>
          <a:xfrm>
            <a:off x="611560" y="1628800"/>
            <a:ext cx="8075240" cy="4801314"/>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Pytanie - </a:t>
            </a:r>
            <a:r>
              <a:rPr lang="pl-PL" dirty="0">
                <a:solidFill>
                  <a:schemeClr val="tx1"/>
                </a:solidFill>
                <a:latin typeface="Cambria" panose="02040503050406030204" pitchFamily="18" charset="0"/>
                <a:ea typeface="Cambria" panose="02040503050406030204" pitchFamily="18" charset="0"/>
              </a:rPr>
              <a:t>Czy w świetle brzmienia art. 434 ust. 1 ustawy </a:t>
            </a:r>
            <a:r>
              <a:rPr lang="pl-PL" dirty="0" err="1">
                <a:solidFill>
                  <a:schemeClr val="tx1"/>
                </a:solidFill>
                <a:latin typeface="Cambria" panose="02040503050406030204" pitchFamily="18" charset="0"/>
                <a:ea typeface="Cambria" panose="02040503050406030204" pitchFamily="18" charset="0"/>
              </a:rPr>
              <a:t>Pzp</a:t>
            </a:r>
            <a:r>
              <a:rPr lang="pl-PL" dirty="0">
                <a:solidFill>
                  <a:schemeClr val="tx1"/>
                </a:solidFill>
                <a:latin typeface="Cambria" panose="02040503050406030204" pitchFamily="18" charset="0"/>
                <a:ea typeface="Cambria" panose="02040503050406030204" pitchFamily="18" charset="0"/>
              </a:rPr>
              <a:t> oznacza, że umowę np. na realizację robót budowlanych (czyli umowa, której przedmiotem nie są świadczenia powtarzające się lub </a:t>
            </a:r>
            <a:r>
              <a:rPr lang="pl-PL" dirty="0" smtClean="0">
                <a:solidFill>
                  <a:schemeClr val="tx1"/>
                </a:solidFill>
                <a:latin typeface="Cambria" panose="02040503050406030204" pitchFamily="18" charset="0"/>
                <a:ea typeface="Cambria" panose="02040503050406030204" pitchFamily="18" charset="0"/>
              </a:rPr>
              <a:t>ciągłe) </a:t>
            </a:r>
            <a:r>
              <a:rPr lang="pl-PL" dirty="0">
                <a:solidFill>
                  <a:schemeClr val="tx1"/>
                </a:solidFill>
                <a:latin typeface="Cambria" panose="02040503050406030204" pitchFamily="18" charset="0"/>
                <a:ea typeface="Cambria" panose="02040503050406030204" pitchFamily="18" charset="0"/>
              </a:rPr>
              <a:t>będzie można zawrzeć na okres dłuższy niż 4 lata?  </a:t>
            </a:r>
            <a:endParaRPr lang="pl-PL" dirty="0" smtClean="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TAK </a:t>
            </a:r>
            <a:endParaRPr lang="pl-PL" dirty="0">
              <a:solidFill>
                <a:schemeClr val="tx1"/>
              </a:solidFill>
              <a:latin typeface="Cambria" panose="02040503050406030204" pitchFamily="18" charset="0"/>
              <a:ea typeface="Cambria" panose="02040503050406030204" pitchFamily="18" charset="0"/>
            </a:endParaRPr>
          </a:p>
          <a:p>
            <a:pPr algn="just"/>
            <a:r>
              <a:rPr lang="pl-PL" b="0" dirty="0" smtClean="0">
                <a:solidFill>
                  <a:schemeClr val="tx1"/>
                </a:solidFill>
                <a:latin typeface="Cambria" panose="02040503050406030204" pitchFamily="18" charset="0"/>
                <a:ea typeface="Cambria" panose="02040503050406030204" pitchFamily="18" charset="0"/>
              </a:rPr>
              <a:t>Art. 434 ust. 1 </a:t>
            </a:r>
            <a:r>
              <a:rPr lang="pl-PL" b="0" dirty="0" err="1" smtClean="0">
                <a:solidFill>
                  <a:schemeClr val="tx1"/>
                </a:solidFill>
                <a:latin typeface="Cambria" panose="02040503050406030204" pitchFamily="18" charset="0"/>
                <a:ea typeface="Cambria" panose="02040503050406030204" pitchFamily="18" charset="0"/>
              </a:rPr>
              <a:t>Pzp</a:t>
            </a:r>
            <a:r>
              <a:rPr lang="pl-PL" b="0" dirty="0" smtClean="0">
                <a:solidFill>
                  <a:schemeClr val="tx1"/>
                </a:solidFill>
                <a:latin typeface="Cambria" panose="02040503050406030204" pitchFamily="18" charset="0"/>
                <a:ea typeface="Cambria" panose="02040503050406030204" pitchFamily="18" charset="0"/>
              </a:rPr>
              <a:t> – pierwotnie </a:t>
            </a:r>
          </a:p>
          <a:p>
            <a:pPr algn="just"/>
            <a:r>
              <a:rPr lang="pl-PL" b="0" dirty="0">
                <a:solidFill>
                  <a:schemeClr val="tx1"/>
                </a:solidFill>
                <a:latin typeface="Cambria" panose="02040503050406030204" pitchFamily="18" charset="0"/>
                <a:ea typeface="Cambria" panose="02040503050406030204" pitchFamily="18" charset="0"/>
              </a:rPr>
              <a:t>Umowę zawiera się na czas oznaczony, nie dłuższy niż 4 lata</a:t>
            </a:r>
            <a:r>
              <a:rPr lang="pl-PL" b="0" dirty="0" smtClean="0">
                <a:solidFill>
                  <a:schemeClr val="tx1"/>
                </a:solidFill>
                <a:latin typeface="Cambria" panose="02040503050406030204" pitchFamily="18" charset="0"/>
                <a:ea typeface="Cambria" panose="02040503050406030204" pitchFamily="18" charset="0"/>
              </a:rPr>
              <a:t>.</a:t>
            </a:r>
          </a:p>
          <a:p>
            <a:pPr algn="just"/>
            <a:r>
              <a:rPr lang="pl-PL" b="0" dirty="0" smtClean="0">
                <a:solidFill>
                  <a:schemeClr val="tx1"/>
                </a:solidFill>
                <a:latin typeface="Cambria" panose="02040503050406030204" pitchFamily="18" charset="0"/>
                <a:ea typeface="Cambria" panose="02040503050406030204" pitchFamily="18" charset="0"/>
              </a:rPr>
              <a:t>Nowela z listopada 2020 r. </a:t>
            </a:r>
          </a:p>
          <a:p>
            <a:pPr algn="just"/>
            <a:r>
              <a:rPr lang="pl-PL" dirty="0" smtClean="0">
                <a:solidFill>
                  <a:schemeClr val="tx1"/>
                </a:solidFill>
                <a:latin typeface="Cambria" panose="02040503050406030204" pitchFamily="18" charset="0"/>
                <a:ea typeface="Cambria" panose="02040503050406030204" pitchFamily="18" charset="0"/>
              </a:rPr>
              <a:t>Umowę zawiera się na czas oznaczony, Z uzasadnienie nowelizacji</a:t>
            </a:r>
          </a:p>
          <a:p>
            <a:pPr algn="just"/>
            <a:r>
              <a:rPr lang="pl-PL" b="0" dirty="0">
                <a:solidFill>
                  <a:schemeClr val="tx1"/>
                </a:solidFill>
                <a:latin typeface="Cambria" panose="02040503050406030204" pitchFamily="18" charset="0"/>
                <a:ea typeface="Cambria" panose="02040503050406030204" pitchFamily="18" charset="0"/>
              </a:rPr>
              <a:t>W odniesieniu do umów w sprawie zamówienia publicznego zaproponowano cztery zmiany. Pierwsza z nich polega na przywróceniu dotychczasowego brzmienia art. 142 ust. 1 Pzp2004, </a:t>
            </a:r>
            <a:r>
              <a:rPr lang="pl-PL" dirty="0">
                <a:solidFill>
                  <a:schemeClr val="tx1"/>
                </a:solidFill>
                <a:latin typeface="Cambria" panose="02040503050406030204" pitchFamily="18" charset="0"/>
                <a:ea typeface="Cambria" panose="02040503050406030204" pitchFamily="18" charset="0"/>
              </a:rPr>
              <a:t>tak, aby nie ograniczać zawierania umów w sprawie zamówienia publicznego wyłącznie do 4 lat - ma to przede wszystkim znaczenie przy wieloletnich umowach na roboty budowlane </a:t>
            </a:r>
            <a:r>
              <a:rPr lang="pl-PL" b="0" dirty="0">
                <a:solidFill>
                  <a:schemeClr val="tx1"/>
                </a:solidFill>
                <a:latin typeface="Cambria" panose="02040503050406030204" pitchFamily="18" charset="0"/>
                <a:ea typeface="Cambria" panose="02040503050406030204" pitchFamily="18" charset="0"/>
              </a:rPr>
              <a:t>(</a:t>
            </a:r>
            <a:r>
              <a:rPr lang="pl-PL" b="0" i="1" dirty="0">
                <a:solidFill>
                  <a:schemeClr val="tx1"/>
                </a:solidFill>
                <a:latin typeface="Cambria" panose="02040503050406030204" pitchFamily="18" charset="0"/>
                <a:ea typeface="Cambria" panose="02040503050406030204" pitchFamily="18" charset="0"/>
              </a:rPr>
              <a:t>vide </a:t>
            </a:r>
            <a:r>
              <a:rPr lang="pl-PL" b="0" dirty="0">
                <a:solidFill>
                  <a:schemeClr val="tx1"/>
                </a:solidFill>
                <a:latin typeface="Cambria" panose="02040503050406030204" pitchFamily="18" charset="0"/>
                <a:ea typeface="Cambria" panose="02040503050406030204" pitchFamily="18" charset="0"/>
              </a:rPr>
              <a:t>projektowany art. 434 ust. 1).</a:t>
            </a: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3823553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a:t>
            </a:r>
            <a:r>
              <a:rPr lang="pl-PL" sz="3600" b="1" dirty="0" smtClean="0">
                <a:solidFill>
                  <a:srgbClr val="660033"/>
                </a:solidFill>
                <a:latin typeface="+mn-lt"/>
                <a:ea typeface="Cambria" panose="02040503050406030204" pitchFamily="18" charset="0"/>
              </a:rPr>
              <a:t>ZAGADNIENIA DODATKOWE </a:t>
            </a:r>
            <a:endParaRPr lang="pl-PL" sz="3600" b="1" dirty="0">
              <a:solidFill>
                <a:srgbClr val="660033"/>
              </a:solidFill>
              <a:latin typeface="+mn-lt"/>
              <a:ea typeface="Cambria" panose="02040503050406030204" pitchFamily="18" charset="0"/>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Umowa </a:t>
            </a:r>
            <a:r>
              <a:rPr lang="pl-PL" dirty="0">
                <a:solidFill>
                  <a:schemeClr val="tx1"/>
                </a:solidFill>
                <a:latin typeface="Cambria" panose="02040503050406030204" pitchFamily="18" charset="0"/>
                <a:ea typeface="Cambria" panose="02040503050406030204" pitchFamily="18" charset="0"/>
              </a:rPr>
              <a:t>zawiera postanowienia określające w szczególności</a:t>
            </a:r>
            <a:r>
              <a:rPr lang="pl-PL" dirty="0" smtClean="0">
                <a:solidFill>
                  <a:schemeClr val="tx1"/>
                </a:solidFill>
                <a:latin typeface="Cambria" panose="02040503050406030204" pitchFamily="18" charset="0"/>
                <a:ea typeface="Cambria" panose="02040503050406030204" pitchFamily="18" charset="0"/>
              </a:rPr>
              <a:t>:</a:t>
            </a:r>
          </a:p>
          <a:p>
            <a:pPr algn="just"/>
            <a:endParaRPr lang="pl-PL"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warunki </a:t>
            </a:r>
            <a:r>
              <a:rPr lang="pl-PL" b="0" dirty="0">
                <a:solidFill>
                  <a:schemeClr val="tx1"/>
                </a:solidFill>
                <a:latin typeface="Cambria" panose="02040503050406030204" pitchFamily="18" charset="0"/>
                <a:ea typeface="Cambria" panose="02040503050406030204" pitchFamily="18" charset="0"/>
              </a:rPr>
              <a:t>zapłaty wynagrodzenia;</a:t>
            </a:r>
          </a:p>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łączną maksymalną wysokość kar umownych</a:t>
            </a:r>
            <a:r>
              <a:rPr lang="pl-PL" b="0" dirty="0">
                <a:solidFill>
                  <a:schemeClr val="tx1"/>
                </a:solidFill>
                <a:latin typeface="Cambria" panose="02040503050406030204" pitchFamily="18" charset="0"/>
                <a:ea typeface="Cambria" panose="02040503050406030204" pitchFamily="18" charset="0"/>
              </a:rPr>
              <a:t>, których mogą dochodzić strony;</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W </a:t>
            </a:r>
            <a:r>
              <a:rPr lang="pl-PL" b="0" dirty="0">
                <a:solidFill>
                  <a:schemeClr val="tx1"/>
                </a:solidFill>
                <a:latin typeface="Cambria" panose="02040503050406030204" pitchFamily="18" charset="0"/>
                <a:ea typeface="Cambria" panose="02040503050406030204" pitchFamily="18" charset="0"/>
              </a:rPr>
              <a:t>przypadku umowy, której przedmiotem są roboty budowlane lub usługi, przewidującej wymagania określone w art. 95 ust. 1, w jej treści zawiera się postanowienia dotyczące sposobu dokumentowania zatrudnienia oraz kontroli spełniania przez wykonawcę lub podwykonawcę wymagań dotyczących zatrudnienia na podstawie umowy o pracę </a:t>
            </a:r>
            <a:r>
              <a:rPr lang="pl-PL" b="0" u="sng" dirty="0">
                <a:solidFill>
                  <a:schemeClr val="tx1"/>
                </a:solidFill>
                <a:latin typeface="Cambria" panose="02040503050406030204" pitchFamily="18" charset="0"/>
                <a:ea typeface="Cambria" panose="02040503050406030204" pitchFamily="18" charset="0"/>
              </a:rPr>
              <a:t>oraz postanowienia dotyczące sankcji </a:t>
            </a:r>
            <a:r>
              <a:rPr lang="pl-PL" b="0" dirty="0">
                <a:solidFill>
                  <a:schemeClr val="tx1"/>
                </a:solidFill>
                <a:latin typeface="Cambria" panose="02040503050406030204" pitchFamily="18" charset="0"/>
                <a:ea typeface="Cambria" panose="02040503050406030204" pitchFamily="18" charset="0"/>
              </a:rPr>
              <a:t>z tytułu niespełnienia wymagań określonych w art. 95 ust. 1.</a:t>
            </a:r>
          </a:p>
          <a:p>
            <a:pPr marL="285750" indent="-285750" algn="just">
              <a:buFont typeface="Arial" panose="020B0604020202020204" pitchFamily="34" charset="0"/>
              <a:buChar char="•"/>
            </a:pPr>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73759585"/>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a:t>
            </a:r>
            <a:r>
              <a:rPr lang="pl-PL" sz="3600" b="1" dirty="0" smtClean="0">
                <a:solidFill>
                  <a:srgbClr val="660033"/>
                </a:solidFill>
                <a:latin typeface="+mn-lt"/>
                <a:ea typeface="Cambria" panose="02040503050406030204" pitchFamily="18" charset="0"/>
              </a:rPr>
              <a:t>ZAGADNIENIA DODATKOWE </a:t>
            </a:r>
            <a:endParaRPr lang="pl-PL" sz="3600" b="1" dirty="0">
              <a:solidFill>
                <a:srgbClr val="660033"/>
              </a:solidFill>
              <a:latin typeface="+mn-lt"/>
              <a:ea typeface="Cambria" panose="02040503050406030204" pitchFamily="18" charset="0"/>
            </a:endParaRPr>
          </a:p>
        </p:txBody>
      </p:sp>
      <p:sp>
        <p:nvSpPr>
          <p:cNvPr id="3" name="pole tekstowe 2"/>
          <p:cNvSpPr txBox="1"/>
          <p:nvPr/>
        </p:nvSpPr>
        <p:spPr>
          <a:xfrm>
            <a:off x="611560" y="1628800"/>
            <a:ext cx="8075240" cy="4801314"/>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Prawo opcji</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Zamawiający może skorzystać z opcji, jeżeli przewidział opcję w ogłoszeniu o zamówieniu lub w dokumentach zamówienia </a:t>
            </a:r>
            <a:r>
              <a:rPr lang="pl-PL" dirty="0">
                <a:solidFill>
                  <a:schemeClr val="tx1"/>
                </a:solidFill>
                <a:latin typeface="Cambria" panose="02040503050406030204" pitchFamily="18" charset="0"/>
                <a:ea typeface="Cambria" panose="02040503050406030204" pitchFamily="18" charset="0"/>
              </a:rPr>
              <a:t>w postaci zrozumiałych, precyzyjnych i jednoznacznych postanowień umownych, które łącznie spełniają następujące warunki:</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określają rodzaj i maksymalną wartość opcji;</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określają okoliczności skorzystania z opcji;</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nie modyfikują ogólnego charakteru umowy.</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Czynności dokonane na podstawie postanowień umownych przewidujących opcje z naruszeniem ust. 1 podlegają unieważnieniu.</a:t>
            </a:r>
          </a:p>
          <a:p>
            <a:pPr marL="285750" indent="-285750" algn="just">
              <a:buFont typeface="Arial" panose="020B0604020202020204" pitchFamily="34" charset="0"/>
              <a:buChar char="•"/>
            </a:pPr>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04381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PLAN POSTĘPOWAŃ – ZASADY AGREGACJI </a:t>
            </a:r>
            <a:endParaRPr lang="pl-PL" sz="3600" b="1" dirty="0">
              <a:solidFill>
                <a:srgbClr val="660033"/>
              </a:solidFill>
            </a:endParaRPr>
          </a:p>
        </p:txBody>
      </p:sp>
      <p:sp>
        <p:nvSpPr>
          <p:cNvPr id="3" name="pole tekstowe 2"/>
          <p:cNvSpPr txBox="1"/>
          <p:nvPr/>
        </p:nvSpPr>
        <p:spPr>
          <a:xfrm>
            <a:off x="611560" y="1844824"/>
            <a:ext cx="8075240" cy="3693319"/>
          </a:xfrm>
          <a:prstGeom prst="rect">
            <a:avLst/>
          </a:prstGeom>
          <a:noFill/>
        </p:spPr>
        <p:txBody>
          <a:bodyPr wrap="square" rtlCol="0">
            <a:spAutoFit/>
          </a:bodyPr>
          <a:lstStyle/>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Plan postępowań – charakter informacyjny / </a:t>
            </a:r>
            <a:r>
              <a:rPr lang="pl-PL" dirty="0" smtClean="0">
                <a:solidFill>
                  <a:schemeClr val="tx1"/>
                </a:solidFill>
                <a:latin typeface="Cambria" panose="02040503050406030204" pitchFamily="18" charset="0"/>
                <a:ea typeface="Cambria" panose="02040503050406030204" pitchFamily="18" charset="0"/>
              </a:rPr>
              <a:t>warto jednak już na tym etapie dokonać agregacji planowanych postępowań z uwagi na ich przedmiot</a:t>
            </a:r>
          </a:p>
          <a:p>
            <a:pPr marL="742950" lvl="2"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t>
            </a:r>
            <a:r>
              <a:rPr lang="pl-PL" b="0" dirty="0" smtClean="0">
                <a:solidFill>
                  <a:schemeClr val="tx1"/>
                </a:solidFill>
                <a:latin typeface="Cambria" panose="02040503050406030204" pitchFamily="18" charset="0"/>
                <a:ea typeface="Cambria" panose="02040503050406030204" pitchFamily="18" charset="0"/>
              </a:rPr>
              <a:t>mniejsza ryzyko niedozwolonego podzielenia zamówienia na części</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usprawnia pracę na etapie szacowania wartości zamówienia</a:t>
            </a:r>
          </a:p>
          <a:p>
            <a:pPr marL="457200" lvl="2" algn="just"/>
            <a:r>
              <a:rPr lang="pl-PL" b="0" dirty="0" smtClean="0">
                <a:solidFill>
                  <a:schemeClr val="tx1"/>
                </a:solidFill>
                <a:latin typeface="Cambria" panose="02040503050406030204" pitchFamily="18" charset="0"/>
                <a:ea typeface="Cambria" panose="02040503050406030204" pitchFamily="18" charset="0"/>
              </a:rPr>
              <a:t> </a:t>
            </a:r>
          </a:p>
          <a:p>
            <a:pPr marL="285750" lvl="1"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Zasady agregacji</a:t>
            </a:r>
            <a:r>
              <a:rPr lang="pl-PL" b="0" dirty="0" smtClean="0">
                <a:solidFill>
                  <a:schemeClr val="tx1"/>
                </a:solidFill>
                <a:latin typeface="Cambria" panose="02040503050406030204" pitchFamily="18" charset="0"/>
                <a:ea typeface="Cambria" panose="02040503050406030204" pitchFamily="18" charset="0"/>
              </a:rPr>
              <a:t>:</a:t>
            </a:r>
          </a:p>
          <a:p>
            <a:pPr marL="1071563" lvl="1" indent="-357188"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tożsamość przedmiotowa (przedmiot tego samego rodzaju i o tym samym przeznaczeniu</a:t>
            </a:r>
            <a:r>
              <a:rPr lang="pl-PL" b="0" dirty="0" smtClean="0">
                <a:solidFill>
                  <a:schemeClr val="tx1"/>
                </a:solidFill>
                <a:latin typeface="Cambria" panose="02040503050406030204" pitchFamily="18" charset="0"/>
                <a:ea typeface="Cambria" panose="02040503050406030204" pitchFamily="18" charset="0"/>
              </a:rPr>
              <a:t>),</a:t>
            </a:r>
            <a:endParaRPr lang="pl-PL" b="0" dirty="0">
              <a:solidFill>
                <a:schemeClr val="tx1"/>
              </a:solidFill>
              <a:latin typeface="Cambria" panose="02040503050406030204" pitchFamily="18" charset="0"/>
              <a:ea typeface="Cambria" panose="02040503050406030204" pitchFamily="18" charset="0"/>
            </a:endParaRPr>
          </a:p>
          <a:p>
            <a:pPr marL="1071563" lvl="1" indent="-357188"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tożsamość czasowa (przewidzenie zapotrzebowania w określonej perspektywie czasowej</a:t>
            </a:r>
            <a:r>
              <a:rPr lang="pl-PL" b="0" dirty="0" smtClean="0">
                <a:solidFill>
                  <a:schemeClr val="tx1"/>
                </a:solidFill>
                <a:latin typeface="Cambria" panose="02040503050406030204" pitchFamily="18" charset="0"/>
                <a:ea typeface="Cambria" panose="02040503050406030204" pitchFamily="18" charset="0"/>
              </a:rPr>
              <a:t>),</a:t>
            </a:r>
            <a:endParaRPr lang="pl-PL" b="0" dirty="0">
              <a:solidFill>
                <a:schemeClr val="tx1"/>
              </a:solidFill>
              <a:latin typeface="Cambria" panose="02040503050406030204" pitchFamily="18" charset="0"/>
              <a:ea typeface="Cambria" panose="02040503050406030204" pitchFamily="18" charset="0"/>
            </a:endParaRPr>
          </a:p>
          <a:p>
            <a:pPr marL="1071563" lvl="1" indent="-357188"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tożsamość podmiotowa (możliwość realizacji przez jednego wykonawcę). </a:t>
            </a:r>
          </a:p>
        </p:txBody>
      </p:sp>
    </p:spTree>
    <p:extLst>
      <p:ext uri="{BB962C8B-B14F-4D97-AF65-F5344CB8AC3E}">
        <p14:creationId xmlns:p14="http://schemas.microsoft.com/office/powerpoint/2010/main" val="3985872310"/>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a:t>
            </a:r>
            <a:r>
              <a:rPr lang="pl-PL" sz="3600" b="1" dirty="0" smtClean="0">
                <a:solidFill>
                  <a:srgbClr val="660033"/>
                </a:solidFill>
                <a:latin typeface="+mn-lt"/>
                <a:ea typeface="Cambria" panose="02040503050406030204" pitchFamily="18" charset="0"/>
              </a:rPr>
              <a:t>ZAGADNIENIA DODATKOWE </a:t>
            </a:r>
            <a:endParaRPr lang="pl-PL" sz="3600" b="1" dirty="0">
              <a:solidFill>
                <a:srgbClr val="660033"/>
              </a:solidFill>
              <a:latin typeface="+mn-lt"/>
              <a:ea typeface="Cambria" panose="02040503050406030204" pitchFamily="18" charset="0"/>
            </a:endParaRPr>
          </a:p>
        </p:txBody>
      </p:sp>
      <p:sp>
        <p:nvSpPr>
          <p:cNvPr id="3" name="pole tekstowe 2"/>
          <p:cNvSpPr txBox="1"/>
          <p:nvPr/>
        </p:nvSpPr>
        <p:spPr>
          <a:xfrm>
            <a:off x="611560" y="1628800"/>
            <a:ext cx="8075240" cy="4247317"/>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Płatność częściowa</a:t>
            </a:r>
          </a:p>
          <a:p>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Zamawiający płaci wynagrodzenie w częściach, po wykonaniu części umowy, lub udziela zaliczki na poczet wykonania zamówienia, w przypadku umów zawieranych na okres dłuższy niż 12 miesięcy.</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Zamawiający określa w umowie procent wynagrodzenia wypłacanego za poszczególne części. Procentowa wartość ostatniej części wynagrodzenia nie może wynosić więcej niż 50% wynagrodzenia należnego wykonawcy.</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Zaliczka nie może być mniejsza niż 5% wynagrodzenia należnego wykonawcy.</a:t>
            </a:r>
          </a:p>
          <a:p>
            <a:pPr marL="285750" indent="-285750" algn="just">
              <a:buFont typeface="Arial" panose="020B0604020202020204" pitchFamily="34" charset="0"/>
              <a:buChar char="•"/>
            </a:pPr>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48716780"/>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a:t>
            </a:r>
            <a:r>
              <a:rPr lang="pl-PL" sz="3600" b="1" dirty="0" smtClean="0">
                <a:solidFill>
                  <a:srgbClr val="660033"/>
                </a:solidFill>
                <a:latin typeface="+mn-lt"/>
                <a:ea typeface="Cambria" panose="02040503050406030204" pitchFamily="18" charset="0"/>
              </a:rPr>
              <a:t>ZAGADNIENIA DODATKOWE </a:t>
            </a:r>
            <a:endParaRPr lang="pl-PL" sz="3600" b="1" dirty="0">
              <a:solidFill>
                <a:srgbClr val="660033"/>
              </a:solidFill>
              <a:latin typeface="+mn-lt"/>
              <a:ea typeface="Cambria" panose="02040503050406030204" pitchFamily="18" charset="0"/>
            </a:endParaRPr>
          </a:p>
        </p:txBody>
      </p:sp>
      <p:sp>
        <p:nvSpPr>
          <p:cNvPr id="3" name="pole tekstowe 2"/>
          <p:cNvSpPr txBox="1"/>
          <p:nvPr/>
        </p:nvSpPr>
        <p:spPr>
          <a:xfrm>
            <a:off x="611560" y="1628800"/>
            <a:ext cx="8075240" cy="5078313"/>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Sporządzenie raportu </a:t>
            </a:r>
          </a:p>
          <a:p>
            <a:pPr algn="just"/>
            <a:r>
              <a:rPr lang="pl-PL" b="0" dirty="0" smtClean="0">
                <a:solidFill>
                  <a:schemeClr val="tx1"/>
                </a:solidFill>
                <a:latin typeface="Cambria" panose="02040503050406030204" pitchFamily="18" charset="0"/>
                <a:ea typeface="Cambria" panose="02040503050406030204" pitchFamily="18" charset="0"/>
              </a:rPr>
              <a:t>Zamawiający </a:t>
            </a:r>
            <a:r>
              <a:rPr lang="pl-PL" b="0" dirty="0">
                <a:solidFill>
                  <a:schemeClr val="tx1"/>
                </a:solidFill>
                <a:latin typeface="Cambria" panose="02040503050406030204" pitchFamily="18" charset="0"/>
                <a:ea typeface="Cambria" panose="02040503050406030204" pitchFamily="18" charset="0"/>
              </a:rPr>
              <a:t>sporządza raport z realizacji zamówienia, w którym dokonuje oceny tej realizacji, w przypadku gdy:</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na </a:t>
            </a:r>
            <a:r>
              <a:rPr lang="pl-PL" b="0" dirty="0">
                <a:solidFill>
                  <a:schemeClr val="tx1"/>
                </a:solidFill>
                <a:latin typeface="Cambria" panose="02040503050406030204" pitchFamily="18" charset="0"/>
                <a:ea typeface="Cambria" panose="02040503050406030204" pitchFamily="18" charset="0"/>
              </a:rPr>
              <a:t>realizację zamówienia wydatkowano kwotę wyższą co najmniej o 10% od wartości ceny ofertowej;</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na wykonawcę zostały nałożone kary umowne w wysokości co najmniej 10% wartości ceny ofertowej;</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wystąpiły opóźnienia w realizacji umowy przekraczające co najmniej: </a:t>
            </a:r>
          </a:p>
          <a:p>
            <a:pPr marL="742950" lvl="1"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90 dni, w przypadku zamówień na roboty budowlane o wartości równej lub przekraczającej wyrażoną w złotych równowartość kwoty dla robót budowlanych – 20 000 000 euro, a dla dostaw lub usług – 10 000 000 euro, </a:t>
            </a:r>
          </a:p>
          <a:p>
            <a:pPr marL="742950" lvl="1"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30 dni, w przypadku zamówień o wartości mniejszej niż wyrażona w złotych równowartość kwoty dla robót budowlanych – 20 000 000 euro, a dla dostaw lub usług – 10 000 000 euro </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zamawiający lub wykonawca odstąpił od umowy w całości lub w części, albo dokonał jej wypowiedzenia w całości lub w części</a:t>
            </a:r>
            <a:r>
              <a:rPr lang="pl-PL" b="0" dirty="0" smtClean="0">
                <a:solidFill>
                  <a:schemeClr val="tx1"/>
                </a:solidFill>
                <a:latin typeface="Cambria" panose="02040503050406030204" pitchFamily="18" charset="0"/>
                <a:ea typeface="Cambria" panose="02040503050406030204" pitchFamily="18" charset="0"/>
              </a:rPr>
              <a:t>.</a:t>
            </a:r>
            <a:endParaRPr lang="pl-PL" b="0" dirty="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2372035"/>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ytuł 4"/>
          <p:cNvSpPr>
            <a:spLocks noGrp="1"/>
          </p:cNvSpPr>
          <p:nvPr>
            <p:ph type="ctrTitle"/>
          </p:nvPr>
        </p:nvSpPr>
        <p:spPr>
          <a:xfrm>
            <a:off x="611560" y="1556792"/>
            <a:ext cx="7772400" cy="2088232"/>
          </a:xfrm>
        </p:spPr>
        <p:txBody>
          <a:bodyPr>
            <a:normAutofit/>
          </a:bodyPr>
          <a:lstStyle/>
          <a:p>
            <a:pPr>
              <a:defRPr/>
            </a:pPr>
            <a:r>
              <a:rPr lang="pl-PL" sz="2800" b="1" dirty="0" smtClean="0">
                <a:solidFill>
                  <a:srgbClr val="660033"/>
                </a:solidFill>
              </a:rPr>
              <a:t/>
            </a:r>
            <a:br>
              <a:rPr lang="pl-PL" sz="2800" b="1" dirty="0" smtClean="0">
                <a:solidFill>
                  <a:srgbClr val="660033"/>
                </a:solidFill>
              </a:rPr>
            </a:br>
            <a:r>
              <a:rPr lang="pl-PL" sz="2800" b="1" dirty="0">
                <a:solidFill>
                  <a:srgbClr val="660033"/>
                </a:solidFill>
              </a:rPr>
              <a:t/>
            </a:r>
            <a:br>
              <a:rPr lang="pl-PL" sz="2800" b="1" dirty="0">
                <a:solidFill>
                  <a:srgbClr val="660033"/>
                </a:solidFill>
              </a:rPr>
            </a:br>
            <a:r>
              <a:rPr lang="pl-PL" sz="2800" b="1" dirty="0" smtClean="0">
                <a:solidFill>
                  <a:srgbClr val="660033"/>
                </a:solidFill>
              </a:rPr>
              <a:t/>
            </a:r>
            <a:br>
              <a:rPr lang="pl-PL" sz="2800" b="1" dirty="0" smtClean="0">
                <a:solidFill>
                  <a:srgbClr val="660033"/>
                </a:solidFill>
              </a:rPr>
            </a:br>
            <a:r>
              <a:rPr lang="pl-PL" sz="4000" b="1" dirty="0" smtClean="0">
                <a:solidFill>
                  <a:srgbClr val="660033"/>
                </a:solidFill>
              </a:rPr>
              <a:t>Dziękuję za uwagę </a:t>
            </a:r>
          </a:p>
        </p:txBody>
      </p:sp>
      <p:sp>
        <p:nvSpPr>
          <p:cNvPr id="6" name="Podtytuł 5"/>
          <p:cNvSpPr>
            <a:spLocks noGrp="1"/>
          </p:cNvSpPr>
          <p:nvPr>
            <p:ph type="subTitle" idx="1"/>
          </p:nvPr>
        </p:nvSpPr>
        <p:spPr>
          <a:xfrm>
            <a:off x="395536" y="2708920"/>
            <a:ext cx="8134920" cy="645888"/>
          </a:xfrm>
          <a:ln>
            <a:miter lim="800000"/>
            <a:headEnd/>
            <a:tailEnd/>
          </a:ln>
          <a:extLst/>
        </p:spPr>
        <p:txBody>
          <a:bodyPr>
            <a:noAutofit/>
          </a:bodyPr>
          <a:lstStyle/>
          <a:p>
            <a:pPr>
              <a:spcBef>
                <a:spcPct val="0"/>
              </a:spcBef>
              <a:defRPr/>
            </a:pPr>
            <a:endParaRPr lang="pl-PL" sz="4400" b="1" dirty="0" smtClean="0">
              <a:solidFill>
                <a:srgbClr val="660033"/>
              </a:solidFill>
              <a:latin typeface="Franklin Gothic Medium" pitchFamily="34" charset="0"/>
              <a:ea typeface="+mj-ea"/>
              <a:cs typeface="+mj-cs"/>
            </a:endParaRPr>
          </a:p>
          <a:p>
            <a:pPr>
              <a:defRPr/>
            </a:pPr>
            <a:endParaRPr lang="pl-PL" sz="2600" dirty="0" smtClean="0">
              <a:solidFill>
                <a:schemeClr val="tx1">
                  <a:lumMod val="65000"/>
                  <a:lumOff val="35000"/>
                </a:schemeClr>
              </a:solidFill>
              <a:latin typeface="Franklin Gothic Medium" pitchFamily="34" charset="0"/>
            </a:endParaRPr>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47775" cy="1695450"/>
          </a:xfrm>
          <a:prstGeom prst="rect">
            <a:avLst/>
          </a:prstGeom>
        </p:spPr>
      </p:pic>
      <p:sp>
        <p:nvSpPr>
          <p:cNvPr id="9" name="Symbol zastępczy stopki 3"/>
          <p:cNvSpPr>
            <a:spLocks noGrp="1"/>
          </p:cNvSpPr>
          <p:nvPr>
            <p:ph type="ftr" sz="quarter" idx="11"/>
          </p:nvPr>
        </p:nvSpPr>
        <p:spPr>
          <a:xfrm>
            <a:off x="0" y="6356350"/>
            <a:ext cx="9144000" cy="365125"/>
          </a:xfrm>
          <a:solidFill>
            <a:srgbClr val="660033"/>
          </a:solidFill>
          <a:ln>
            <a:solidFill>
              <a:srgbClr val="660033"/>
            </a:solidFill>
          </a:ln>
        </p:spPr>
        <p:txBody>
          <a:bodyPr/>
          <a:lstStyle/>
          <a:p>
            <a:r>
              <a:rPr lang="pl-PL" b="1" dirty="0" smtClean="0">
                <a:solidFill>
                  <a:schemeClr val="bg1"/>
                </a:solidFill>
                <a:latin typeface="Georgia" pitchFamily="18" charset="0"/>
              </a:rPr>
              <a:t>www.pierog.pl</a:t>
            </a:r>
            <a:endParaRPr lang="pl-PL" b="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a:t>
            </a:r>
            <a:r>
              <a:rPr lang="pl-PL" sz="3600" b="1" dirty="0" smtClean="0">
                <a:solidFill>
                  <a:srgbClr val="660033"/>
                </a:solidFill>
              </a:rPr>
              <a:t>ZASADY </a:t>
            </a:r>
            <a:r>
              <a:rPr lang="pl-PL" sz="3600" b="1" dirty="0" smtClean="0">
                <a:solidFill>
                  <a:srgbClr val="660033"/>
                </a:solidFill>
              </a:rPr>
              <a:t>AGREGACJI </a:t>
            </a:r>
            <a:r>
              <a:rPr lang="pl-PL" sz="3600" b="1" dirty="0" smtClean="0">
                <a:solidFill>
                  <a:srgbClr val="660033"/>
                </a:solidFill>
              </a:rPr>
              <a:t>- PRZYKŁADY</a:t>
            </a:r>
            <a:endParaRPr lang="pl-PL" sz="3600" b="1" dirty="0">
              <a:solidFill>
                <a:srgbClr val="660033"/>
              </a:solidFill>
            </a:endParaRPr>
          </a:p>
        </p:txBody>
      </p:sp>
      <p:sp>
        <p:nvSpPr>
          <p:cNvPr id="3" name="pole tekstowe 2"/>
          <p:cNvSpPr txBox="1"/>
          <p:nvPr/>
        </p:nvSpPr>
        <p:spPr>
          <a:xfrm>
            <a:off x="611560" y="1844824"/>
            <a:ext cx="8075240" cy="3970318"/>
          </a:xfrm>
          <a:prstGeom prst="rect">
            <a:avLst/>
          </a:prstGeom>
          <a:noFill/>
        </p:spPr>
        <p:txBody>
          <a:bodyPr wrap="square" rtlCol="0">
            <a:spAutoFit/>
          </a:bodyPr>
          <a:lstStyle/>
          <a:p>
            <a:pPr marL="0" lvl="1" algn="just"/>
            <a:r>
              <a:rPr lang="pl-PL" b="0" dirty="0" smtClean="0">
                <a:solidFill>
                  <a:schemeClr val="tx1"/>
                </a:solidFill>
                <a:latin typeface="Cambria" panose="02040503050406030204" pitchFamily="18" charset="0"/>
                <a:ea typeface="Cambria" panose="02040503050406030204" pitchFamily="18" charset="0"/>
              </a:rPr>
              <a:t>Zamawiający przeprowadził 3 odrębne postępowania w procedurze krajowej na:</a:t>
            </a:r>
          </a:p>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Dostawę implantu ślimakowego do zastosowania w częściowej głuchocie, jako elektrycznego dopełnienia u dzieci,</a:t>
            </a:r>
          </a:p>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Dostawę systemu implantu ślimakowego dla pacjentów w leczeniu częściowej głuchoty u dzieci i dorosłych,</a:t>
            </a:r>
          </a:p>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Dostawę systemu implantu ślimakowego dla pacjentów do zastosowania w przypadku zdiagnozowania resztek słuchowych u dorosłych.</a:t>
            </a:r>
          </a:p>
          <a:p>
            <a:pPr marL="285750" lvl="1" indent="-285750" algn="just">
              <a:buFont typeface="Arial" panose="020B0604020202020204" pitchFamily="34" charset="0"/>
              <a:buChar char="•"/>
            </a:pPr>
            <a:endParaRPr lang="pl-PL" b="0" dirty="0">
              <a:solidFill>
                <a:schemeClr val="tx1"/>
              </a:solidFill>
              <a:latin typeface="Cambria" panose="02040503050406030204" pitchFamily="18" charset="0"/>
              <a:ea typeface="Cambria" panose="02040503050406030204" pitchFamily="18" charset="0"/>
            </a:endParaRPr>
          </a:p>
          <a:p>
            <a:pPr marL="0" lvl="1" algn="just"/>
            <a:r>
              <a:rPr lang="pl-PL" b="0" dirty="0" smtClean="0">
                <a:solidFill>
                  <a:schemeClr val="tx1"/>
                </a:solidFill>
                <a:latin typeface="Cambria" panose="02040503050406030204" pitchFamily="18" charset="0"/>
                <a:ea typeface="Cambria" panose="02040503050406030204" pitchFamily="18" charset="0"/>
              </a:rPr>
              <a:t>Kontrola UZP – z zamówieniami odrębnymi mamy do czynienia w sytuacji, gdy przedmiot zamówienia ma inne przeznaczenie lub nie jest możliwe jego nabycie u tego samego wykonawcy (np. wykonanie poszczególnych zamówień wymaga spełnienia przez wykonawców odmiennych warunków) </a:t>
            </a:r>
          </a:p>
          <a:p>
            <a:pPr marL="0" lvl="1" algn="just"/>
            <a:endParaRPr lang="pl-PL" b="0" dirty="0">
              <a:solidFill>
                <a:schemeClr val="tx1"/>
              </a:solidFill>
              <a:latin typeface="Cambria" panose="02040503050406030204" pitchFamily="18" charset="0"/>
              <a:ea typeface="Cambria" panose="02040503050406030204" pitchFamily="18" charset="0"/>
            </a:endParaRPr>
          </a:p>
          <a:p>
            <a:pPr marL="0" lvl="1" algn="just"/>
            <a:r>
              <a:rPr lang="pl-PL" b="0" dirty="0" smtClean="0">
                <a:solidFill>
                  <a:schemeClr val="tx1"/>
                </a:solidFill>
                <a:latin typeface="Cambria" panose="02040503050406030204" pitchFamily="18" charset="0"/>
                <a:ea typeface="Cambria" panose="02040503050406030204" pitchFamily="18" charset="0"/>
              </a:rPr>
              <a:t>Uchwała KIO/KD 91/14</a:t>
            </a:r>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537629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a:t>
            </a:r>
            <a:r>
              <a:rPr lang="pl-PL" sz="3600" b="1" dirty="0" smtClean="0">
                <a:solidFill>
                  <a:srgbClr val="660033"/>
                </a:solidFill>
              </a:rPr>
              <a:t>ZASADY </a:t>
            </a:r>
            <a:r>
              <a:rPr lang="pl-PL" sz="3600" b="1" dirty="0" smtClean="0">
                <a:solidFill>
                  <a:srgbClr val="660033"/>
                </a:solidFill>
              </a:rPr>
              <a:t>AGREGACJI </a:t>
            </a:r>
            <a:r>
              <a:rPr lang="pl-PL" sz="3600" b="1" dirty="0" smtClean="0">
                <a:solidFill>
                  <a:srgbClr val="660033"/>
                </a:solidFill>
              </a:rPr>
              <a:t>- PRZYKŁADY</a:t>
            </a:r>
            <a:endParaRPr lang="pl-PL" sz="3600" b="1" dirty="0">
              <a:solidFill>
                <a:srgbClr val="660033"/>
              </a:solidFill>
            </a:endParaRPr>
          </a:p>
        </p:txBody>
      </p:sp>
      <p:sp>
        <p:nvSpPr>
          <p:cNvPr id="3" name="pole tekstowe 2"/>
          <p:cNvSpPr txBox="1"/>
          <p:nvPr/>
        </p:nvSpPr>
        <p:spPr>
          <a:xfrm>
            <a:off x="611560" y="1844824"/>
            <a:ext cx="8075240" cy="3693319"/>
          </a:xfrm>
          <a:prstGeom prst="rect">
            <a:avLst/>
          </a:prstGeom>
          <a:noFill/>
        </p:spPr>
        <p:txBody>
          <a:bodyPr wrap="square" rtlCol="0">
            <a:spAutoFit/>
          </a:bodyPr>
          <a:lstStyle/>
          <a:p>
            <a:pPr marL="0" lvl="1" algn="just"/>
            <a:r>
              <a:rPr lang="pl-PL" b="0" dirty="0" smtClean="0">
                <a:solidFill>
                  <a:schemeClr val="tx1"/>
                </a:solidFill>
                <a:latin typeface="Cambria" panose="02040503050406030204" pitchFamily="18" charset="0"/>
                <a:ea typeface="Cambria" panose="02040503050406030204" pitchFamily="18" charset="0"/>
              </a:rPr>
              <a:t>Zamawiający przeprowadził odrębne postępowania m.in. na:</a:t>
            </a:r>
          </a:p>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Przebudowę wewnętrznej instalacji elektrycznej w pokojach dla kuracjuszy nr 223 i 224 wraz z rozbudową rozdzielnic znajdujące się na II i III piętrze budynku,</a:t>
            </a:r>
          </a:p>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Przebudowę pomieszczeń zaplecza na pokój nr 330 i 331 poprzez wykonanie pełnego zakresu robót w branży budowlano-instalacyjnej wraz z zabudową pełnego węzła sanitarnego zlokalizowanego na III piętrze budynku,</a:t>
            </a:r>
          </a:p>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Wykonanie robót budowlanych w pomieszczeniu adaptowanym na wypoczywalnię</a:t>
            </a:r>
            <a:r>
              <a:rPr lang="pl-PL" b="0" dirty="0">
                <a:solidFill>
                  <a:schemeClr val="tx1"/>
                </a:solidFill>
                <a:latin typeface="Cambria" panose="02040503050406030204" pitchFamily="18" charset="0"/>
                <a:ea typeface="Cambria" panose="02040503050406030204" pitchFamily="18" charset="0"/>
              </a:rPr>
              <a:t> </a:t>
            </a:r>
            <a:r>
              <a:rPr lang="pl-PL" b="0" dirty="0" smtClean="0">
                <a:solidFill>
                  <a:schemeClr val="tx1"/>
                </a:solidFill>
                <a:latin typeface="Cambria" panose="02040503050406030204" pitchFamily="18" charset="0"/>
                <a:ea typeface="Cambria" panose="02040503050406030204" pitchFamily="18" charset="0"/>
              </a:rPr>
              <a:t>dla kuracjuszy – II piętro budynku.</a:t>
            </a:r>
          </a:p>
          <a:p>
            <a:pPr marL="0" lvl="1" algn="just"/>
            <a:endParaRPr lang="pl-PL" b="0" dirty="0">
              <a:solidFill>
                <a:schemeClr val="tx1"/>
              </a:solidFill>
              <a:latin typeface="Cambria" panose="02040503050406030204" pitchFamily="18" charset="0"/>
              <a:ea typeface="Cambria" panose="02040503050406030204" pitchFamily="18" charset="0"/>
            </a:endParaRPr>
          </a:p>
          <a:p>
            <a:pPr marL="0" lvl="1" algn="just"/>
            <a:r>
              <a:rPr lang="pl-PL" b="0" dirty="0" smtClean="0">
                <a:solidFill>
                  <a:schemeClr val="tx1"/>
                </a:solidFill>
                <a:latin typeface="Cambria" panose="02040503050406030204" pitchFamily="18" charset="0"/>
                <a:ea typeface="Cambria" panose="02040503050406030204" pitchFamily="18" charset="0"/>
              </a:rPr>
              <a:t>Kontrola UZP – naruszenie </a:t>
            </a:r>
            <a:r>
              <a:rPr lang="pl-PL" b="0" dirty="0" err="1" smtClean="0">
                <a:solidFill>
                  <a:schemeClr val="tx1"/>
                </a:solidFill>
                <a:latin typeface="Cambria" panose="02040503050406030204" pitchFamily="18" charset="0"/>
                <a:ea typeface="Cambria" panose="02040503050406030204" pitchFamily="18" charset="0"/>
              </a:rPr>
              <a:t>Pzp</a:t>
            </a:r>
            <a:r>
              <a:rPr lang="pl-PL" b="0" dirty="0" smtClean="0">
                <a:solidFill>
                  <a:schemeClr val="tx1"/>
                </a:solidFill>
                <a:latin typeface="Cambria" panose="02040503050406030204" pitchFamily="18" charset="0"/>
                <a:ea typeface="Cambria" panose="02040503050406030204" pitchFamily="18" charset="0"/>
              </a:rPr>
              <a:t>, niedozwolony podział zamówienia, obejście obowiązku stosowania ustawy </a:t>
            </a:r>
            <a:endParaRPr lang="pl-PL" b="0" dirty="0">
              <a:solidFill>
                <a:schemeClr val="tx1"/>
              </a:solidFill>
              <a:latin typeface="Cambria" panose="02040503050406030204" pitchFamily="18" charset="0"/>
              <a:ea typeface="Cambria" panose="02040503050406030204" pitchFamily="18" charset="0"/>
            </a:endParaRPr>
          </a:p>
          <a:p>
            <a:pPr marL="0" lvl="1" algn="just"/>
            <a:r>
              <a:rPr lang="pl-PL" b="0" dirty="0" smtClean="0">
                <a:solidFill>
                  <a:schemeClr val="tx1"/>
                </a:solidFill>
                <a:latin typeface="Cambria" panose="02040503050406030204" pitchFamily="18" charset="0"/>
                <a:ea typeface="Cambria" panose="02040503050406030204" pitchFamily="18" charset="0"/>
              </a:rPr>
              <a:t>UZP/DKD/KND/42/13</a:t>
            </a:r>
          </a:p>
        </p:txBody>
      </p:sp>
    </p:spTree>
    <p:extLst>
      <p:ext uri="{BB962C8B-B14F-4D97-AF65-F5344CB8AC3E}">
        <p14:creationId xmlns:p14="http://schemas.microsoft.com/office/powerpoint/2010/main" val="1730621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PLAN POSTĘPOWAŃ – ZAMÓWIENIA NIEPLANOWANE</a:t>
            </a:r>
            <a:endParaRPr lang="pl-PL" sz="3600" b="1" dirty="0">
              <a:solidFill>
                <a:srgbClr val="660033"/>
              </a:solidFill>
            </a:endParaRPr>
          </a:p>
        </p:txBody>
      </p:sp>
      <p:sp>
        <p:nvSpPr>
          <p:cNvPr id="3" name="pole tekstowe 2"/>
          <p:cNvSpPr txBox="1"/>
          <p:nvPr/>
        </p:nvSpPr>
        <p:spPr>
          <a:xfrm>
            <a:off x="611560" y="1844824"/>
            <a:ext cx="8075240" cy="4524315"/>
          </a:xfrm>
          <a:prstGeom prst="rect">
            <a:avLst/>
          </a:prstGeom>
          <a:noFill/>
        </p:spPr>
        <p:txBody>
          <a:bodyPr wrap="square" rtlCol="0">
            <a:spAutoFit/>
          </a:bodyPr>
          <a:lstStyle/>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Zamówienia, których konieczność udzielenia nie jest znana na etapie przygotowania postępowania o udzielenie zamówienia.</a:t>
            </a:r>
          </a:p>
          <a:p>
            <a:pPr marL="742950" lvl="2"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j</a:t>
            </a:r>
            <a:r>
              <a:rPr lang="pl-PL" b="0" dirty="0" smtClean="0">
                <a:solidFill>
                  <a:schemeClr val="tx1"/>
                </a:solidFill>
                <a:latin typeface="Cambria" panose="02040503050406030204" pitchFamily="18" charset="0"/>
                <a:ea typeface="Cambria" panose="02040503050406030204" pitchFamily="18" charset="0"/>
              </a:rPr>
              <a:t>eżeli po sporządzeniu planu postępowań, ale przed wszczęciem postępowania Zamawiający wie, że przedmiot zamówienia jest inny niż planowany, to przy szacowaniu i opisaniu przedmiotu zamówienia powinien wziąć pod uwagę cały znany zakres przedmiotu zamówienia.</a:t>
            </a:r>
          </a:p>
          <a:p>
            <a:pPr marL="742950" lvl="2"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z</a:t>
            </a:r>
            <a:r>
              <a:rPr lang="pl-PL" dirty="0" smtClean="0">
                <a:solidFill>
                  <a:schemeClr val="tx1"/>
                </a:solidFill>
                <a:latin typeface="Cambria" panose="02040503050406030204" pitchFamily="18" charset="0"/>
                <a:ea typeface="Cambria" panose="02040503050406030204" pitchFamily="18" charset="0"/>
              </a:rPr>
              <a:t>akres, który jest znany Zamawiającemu przed wszczęciem postępowania, nie może być traktowany, jako zamówienie nieplanowane. </a:t>
            </a:r>
          </a:p>
          <a:p>
            <a:pPr marL="0" lvl="2" algn="just"/>
            <a:r>
              <a:rPr lang="pl-PL" dirty="0" smtClean="0">
                <a:solidFill>
                  <a:schemeClr val="tx1"/>
                </a:solidFill>
                <a:latin typeface="Cambria" panose="02040503050406030204" pitchFamily="18" charset="0"/>
                <a:ea typeface="Cambria" panose="02040503050406030204" pitchFamily="18" charset="0"/>
              </a:rPr>
              <a:t>Przykład: </a:t>
            </a:r>
          </a:p>
          <a:p>
            <a:pPr marL="0" lvl="2" algn="just"/>
            <a:r>
              <a:rPr lang="pl-PL" b="0" dirty="0" smtClean="0">
                <a:solidFill>
                  <a:schemeClr val="tx1"/>
                </a:solidFill>
                <a:latin typeface="Cambria" panose="02040503050406030204" pitchFamily="18" charset="0"/>
                <a:ea typeface="Cambria" panose="02040503050406030204" pitchFamily="18" charset="0"/>
              </a:rPr>
              <a:t>Zamawiający zaplanował zamówienie na organizację 4 konferencji. Na etapie wszczęcia postępowania o udzielenie zamówienia wie jednak, że faktyczne zapotrzebowanie jest na większą ilość. Brak ujęcia dodatkowego zapotrzebowania na etapie szacunku i opisu przedmiotu zamówienia – ryzyko niedozwolonego podziału </a:t>
            </a:r>
            <a:r>
              <a:rPr lang="pl-PL" dirty="0" smtClean="0">
                <a:solidFill>
                  <a:schemeClr val="tx1"/>
                </a:solidFill>
                <a:latin typeface="Cambria" panose="02040503050406030204" pitchFamily="18" charset="0"/>
                <a:ea typeface="Cambria" panose="02040503050406030204" pitchFamily="18" charset="0"/>
              </a:rPr>
              <a:t>(jeżeli np. dodatkowe zapotrzebowanie wyceniono by na wartość poniżej 130.000 zł i nie stosowano </a:t>
            </a:r>
            <a:r>
              <a:rPr lang="pl-PL" dirty="0" err="1" smtClean="0">
                <a:solidFill>
                  <a:schemeClr val="tx1"/>
                </a:solidFill>
                <a:latin typeface="Cambria" panose="02040503050406030204" pitchFamily="18" charset="0"/>
                <a:ea typeface="Cambria" panose="02040503050406030204" pitchFamily="18" charset="0"/>
              </a:rPr>
              <a:t>Pzp</a:t>
            </a:r>
            <a:r>
              <a:rPr lang="pl-PL" dirty="0" smtClean="0">
                <a:solidFill>
                  <a:schemeClr val="tx1"/>
                </a:solidFill>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2553205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PLAN POSTĘPOWAŃ – ZAMÓWIENIA NIEPLANOWANE</a:t>
            </a:r>
            <a:endParaRPr lang="pl-PL" sz="3600" b="1" dirty="0">
              <a:solidFill>
                <a:srgbClr val="660033"/>
              </a:solidFill>
            </a:endParaRPr>
          </a:p>
        </p:txBody>
      </p:sp>
      <p:sp>
        <p:nvSpPr>
          <p:cNvPr id="3" name="pole tekstowe 2"/>
          <p:cNvSpPr txBox="1"/>
          <p:nvPr/>
        </p:nvSpPr>
        <p:spPr>
          <a:xfrm>
            <a:off x="611560" y="1844824"/>
            <a:ext cx="8075240" cy="3693319"/>
          </a:xfrm>
          <a:prstGeom prst="rect">
            <a:avLst/>
          </a:prstGeom>
          <a:noFill/>
        </p:spPr>
        <p:txBody>
          <a:bodyPr wrap="square" rtlCol="0">
            <a:spAutoFit/>
          </a:bodyPr>
          <a:lstStyle/>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Chodzi więc o zamówienia, których konieczność udzielenia </a:t>
            </a:r>
            <a:r>
              <a:rPr lang="pl-PL" u="sng" dirty="0" smtClean="0">
                <a:solidFill>
                  <a:schemeClr val="tx1"/>
                </a:solidFill>
                <a:latin typeface="Cambria" panose="02040503050406030204" pitchFamily="18" charset="0"/>
                <a:ea typeface="Cambria" panose="02040503050406030204" pitchFamily="18" charset="0"/>
              </a:rPr>
              <a:t>pojawiła się po udzieleniu zamówienia tego samego rodzaju.</a:t>
            </a:r>
          </a:p>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Brak możliwości przewidzenia zapotrzebowania. </a:t>
            </a:r>
            <a:endParaRPr lang="pl-PL" b="0" dirty="0">
              <a:solidFill>
                <a:schemeClr val="tx1"/>
              </a:solidFill>
              <a:latin typeface="Cambria" panose="02040503050406030204" pitchFamily="18" charset="0"/>
              <a:ea typeface="Cambria" panose="02040503050406030204" pitchFamily="18" charset="0"/>
            </a:endParaRPr>
          </a:p>
          <a:p>
            <a:pPr marL="742950" lvl="2"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Uwaga – brak obiektywny, a nie wynikający z niedołożenia należytej staranności na etapie planowania lub szacowania. </a:t>
            </a:r>
          </a:p>
          <a:p>
            <a:pPr marL="0" lvl="1" algn="just"/>
            <a:endParaRPr lang="pl-PL" dirty="0" smtClean="0">
              <a:solidFill>
                <a:schemeClr val="tx1"/>
              </a:solidFill>
              <a:latin typeface="Cambria" panose="02040503050406030204" pitchFamily="18" charset="0"/>
              <a:ea typeface="Cambria" panose="02040503050406030204" pitchFamily="18" charset="0"/>
            </a:endParaRPr>
          </a:p>
          <a:p>
            <a:pPr marL="0" lvl="2" algn="just"/>
            <a:r>
              <a:rPr lang="pl-PL" dirty="0" smtClean="0">
                <a:solidFill>
                  <a:schemeClr val="tx1"/>
                </a:solidFill>
                <a:latin typeface="Cambria" panose="02040503050406030204" pitchFamily="18" charset="0"/>
                <a:ea typeface="Cambria" panose="02040503050406030204" pitchFamily="18" charset="0"/>
              </a:rPr>
              <a:t>Przykład: </a:t>
            </a:r>
          </a:p>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Zamawiający na początku roku przeprowadził postępowanie na usługę ochrony budynków. </a:t>
            </a:r>
          </a:p>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W połowie roku nabył nowy budynek, czego wcześniej nie planował. </a:t>
            </a:r>
          </a:p>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Zamówienie na ochronę nowego budynku – zamówienie nieplanowane – szacowane odrębnie. </a:t>
            </a:r>
          </a:p>
          <a:p>
            <a:pPr marL="285750" lvl="1" indent="-285750" algn="just">
              <a:buFont typeface="Arial" panose="020B0604020202020204" pitchFamily="34" charset="0"/>
              <a:buChar char="•"/>
            </a:pPr>
            <a:endParaRPr lang="pl-PL" b="0"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56836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PLAN POSTĘPOWAŃ – ZAMÓWIENIA NIEPLANOWANE</a:t>
            </a:r>
            <a:endParaRPr lang="pl-PL" sz="3600" b="1" dirty="0">
              <a:solidFill>
                <a:srgbClr val="660033"/>
              </a:solidFill>
            </a:endParaRPr>
          </a:p>
        </p:txBody>
      </p:sp>
      <p:sp>
        <p:nvSpPr>
          <p:cNvPr id="3" name="pole tekstowe 2"/>
          <p:cNvSpPr txBox="1"/>
          <p:nvPr/>
        </p:nvSpPr>
        <p:spPr>
          <a:xfrm>
            <a:off x="611560" y="1844824"/>
            <a:ext cx="8075240" cy="3416320"/>
          </a:xfrm>
          <a:prstGeom prst="rect">
            <a:avLst/>
          </a:prstGeom>
          <a:noFill/>
        </p:spPr>
        <p:txBody>
          <a:bodyPr wrap="square" rtlCol="0">
            <a:spAutoFit/>
          </a:bodyPr>
          <a:lstStyle/>
          <a:p>
            <a:pPr marL="0" lvl="1" algn="just"/>
            <a:r>
              <a:rPr lang="pl-PL" dirty="0" smtClean="0">
                <a:solidFill>
                  <a:schemeClr val="tx1"/>
                </a:solidFill>
                <a:latin typeface="Cambria" panose="02040503050406030204" pitchFamily="18" charset="0"/>
                <a:ea typeface="Cambria" panose="02040503050406030204" pitchFamily="18" charset="0"/>
              </a:rPr>
              <a:t>Art. 30 ust. 4 </a:t>
            </a:r>
            <a:r>
              <a:rPr lang="pl-PL" dirty="0" err="1" smtClean="0">
                <a:solidFill>
                  <a:schemeClr val="tx1"/>
                </a:solidFill>
                <a:latin typeface="Cambria" panose="02040503050406030204" pitchFamily="18" charset="0"/>
                <a:ea typeface="Cambria" panose="02040503050406030204" pitchFamily="18" charset="0"/>
              </a:rPr>
              <a:t>Pzp</a:t>
            </a:r>
            <a:r>
              <a:rPr lang="pl-PL" dirty="0" smtClean="0">
                <a:solidFill>
                  <a:schemeClr val="tx1"/>
                </a:solidFill>
                <a:latin typeface="Cambria" panose="02040503050406030204" pitchFamily="18" charset="0"/>
                <a:ea typeface="Cambria" panose="02040503050406030204" pitchFamily="18" charset="0"/>
              </a:rPr>
              <a:t> </a:t>
            </a:r>
          </a:p>
          <a:p>
            <a:pPr marL="0" lvl="1" algn="just"/>
            <a:endParaRPr lang="pl-PL" b="0" dirty="0" smtClean="0">
              <a:solidFill>
                <a:schemeClr val="tx1"/>
              </a:solidFill>
              <a:latin typeface="Cambria" panose="02040503050406030204" pitchFamily="18" charset="0"/>
              <a:ea typeface="Cambria" panose="02040503050406030204" pitchFamily="18" charset="0"/>
            </a:endParaRPr>
          </a:p>
          <a:p>
            <a:pPr marL="0" lvl="1" algn="just"/>
            <a:r>
              <a:rPr lang="pl-PL" b="0" dirty="0">
                <a:solidFill>
                  <a:schemeClr val="tx1"/>
                </a:solidFill>
                <a:latin typeface="Cambria" panose="02040503050406030204" pitchFamily="18" charset="0"/>
                <a:ea typeface="Cambria" panose="02040503050406030204" pitchFamily="18" charset="0"/>
              </a:rPr>
              <a:t>W przypadku zamówień udzielanych w częściach, do udzielenia zamówienia na daną część zamawiający może stosować przepisy ustawy właściwe dla wartości tej części zamówienia, jeżeli jej wartość jest mniejsza niż wyrażona w złotych równowartość kwoty 80 000 euro dla dostaw lub usług oraz 1 000 000 euro dla robót budowlanych, pod warunkiem że łączna wartość tych części wynosi nie więcej niż 20% wartości zamówienia</a:t>
            </a:r>
            <a:r>
              <a:rPr lang="pl-PL" b="0" dirty="0" smtClean="0">
                <a:solidFill>
                  <a:schemeClr val="tx1"/>
                </a:solidFill>
                <a:latin typeface="Cambria" panose="02040503050406030204" pitchFamily="18" charset="0"/>
                <a:ea typeface="Cambria" panose="02040503050406030204" pitchFamily="18" charset="0"/>
              </a:rPr>
              <a:t>.</a:t>
            </a:r>
          </a:p>
          <a:p>
            <a:pPr marL="0" lvl="1" algn="just"/>
            <a:endParaRPr lang="pl-PL" b="0" dirty="0">
              <a:solidFill>
                <a:schemeClr val="tx1"/>
              </a:solidFill>
              <a:latin typeface="Cambria" panose="02040503050406030204" pitchFamily="18" charset="0"/>
              <a:ea typeface="Cambria" panose="02040503050406030204" pitchFamily="18" charset="0"/>
            </a:endParaRPr>
          </a:p>
          <a:p>
            <a:pPr marL="0" lvl="1" algn="just"/>
            <a:endParaRPr lang="pl-PL" b="0" dirty="0" smtClean="0">
              <a:solidFill>
                <a:schemeClr val="tx1"/>
              </a:solidFill>
              <a:latin typeface="Cambria" panose="02040503050406030204" pitchFamily="18" charset="0"/>
              <a:ea typeface="Cambria" panose="02040503050406030204" pitchFamily="18" charset="0"/>
            </a:endParaRPr>
          </a:p>
          <a:p>
            <a:pPr marL="0" lvl="1" algn="just"/>
            <a:r>
              <a:rPr lang="pl-PL" dirty="0" smtClean="0">
                <a:solidFill>
                  <a:schemeClr val="tx1"/>
                </a:solidFill>
                <a:latin typeface="Cambria" panose="02040503050406030204" pitchFamily="18" charset="0"/>
                <a:ea typeface="Cambria" panose="02040503050406030204" pitchFamily="18" charset="0"/>
              </a:rPr>
              <a:t>Bardzo pomocne rozwiązanie !!!</a:t>
            </a:r>
            <a:endParaRPr lang="pl-PL" dirty="0">
              <a:solidFill>
                <a:schemeClr val="tx1"/>
              </a:solidFill>
              <a:latin typeface="Cambria" panose="02040503050406030204" pitchFamily="18" charset="0"/>
              <a:ea typeface="Cambria" panose="02040503050406030204" pitchFamily="18" charset="0"/>
            </a:endParaRPr>
          </a:p>
          <a:p>
            <a:pPr marL="0" lvl="1"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85313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Dlaczego nowe PZP?</a:t>
            </a:r>
            <a:endParaRPr lang="pl-PL" sz="3600" b="1" dirty="0">
              <a:solidFill>
                <a:srgbClr val="660033"/>
              </a:solidFill>
            </a:endParaRPr>
          </a:p>
        </p:txBody>
      </p:sp>
      <p:sp>
        <p:nvSpPr>
          <p:cNvPr id="3" name="Symbol zastępczy zawartości 2"/>
          <p:cNvSpPr>
            <a:spLocks noGrp="1"/>
          </p:cNvSpPr>
          <p:nvPr>
            <p:ph idx="1"/>
          </p:nvPr>
        </p:nvSpPr>
        <p:spPr>
          <a:xfrm>
            <a:off x="611560" y="1556792"/>
            <a:ext cx="8229600" cy="4752528"/>
          </a:xfrm>
        </p:spPr>
        <p:txBody>
          <a:bodyPr>
            <a:noAutofit/>
          </a:bodyPr>
          <a:lstStyle/>
          <a:p>
            <a:pPr marL="285750" indent="-285750" algn="just">
              <a:buFont typeface="Wingdings" panose="05000000000000000000" pitchFamily="2" charset="2"/>
              <a:buChar char="§"/>
            </a:pPr>
            <a:r>
              <a:rPr lang="pl-PL" sz="1600" dirty="0">
                <a:latin typeface="Cambria" panose="02040503050406030204" pitchFamily="18" charset="0"/>
                <a:ea typeface="Cambria" panose="02040503050406030204" pitchFamily="18" charset="0"/>
              </a:rPr>
              <a:t>Projekt poprzedzony konsultacjami Koncepcji nowego prawa zamówień publicznych (konsultacje trwały od 6 czerwca 2018 r</a:t>
            </a:r>
            <a:r>
              <a:rPr lang="pl-PL" sz="1600" dirty="0" smtClean="0">
                <a:latin typeface="Cambria" panose="02040503050406030204" pitchFamily="18" charset="0"/>
                <a:ea typeface="Cambria" panose="02040503050406030204" pitchFamily="18" charset="0"/>
              </a:rPr>
              <a:t>.)</a:t>
            </a:r>
          </a:p>
          <a:p>
            <a:pPr marL="285750" indent="-285750" algn="just">
              <a:buFont typeface="Wingdings" panose="05000000000000000000" pitchFamily="2" charset="2"/>
              <a:buChar char="§"/>
            </a:pPr>
            <a:r>
              <a:rPr lang="pl-PL" sz="1600" dirty="0" smtClean="0">
                <a:latin typeface="Cambria" panose="02040503050406030204" pitchFamily="18" charset="0"/>
                <a:ea typeface="Cambria" panose="02040503050406030204" pitchFamily="18" charset="0"/>
              </a:rPr>
              <a:t>Zagadnienia </a:t>
            </a:r>
            <a:r>
              <a:rPr lang="pl-PL" sz="1600" dirty="0">
                <a:latin typeface="Cambria" panose="02040503050406030204" pitchFamily="18" charset="0"/>
                <a:ea typeface="Cambria" panose="02040503050406030204" pitchFamily="18" charset="0"/>
              </a:rPr>
              <a:t>postawione do rozwiązania / Diagnoza stanu obecnego i oczekiwanych rezultatów  </a:t>
            </a:r>
          </a:p>
          <a:p>
            <a:pPr lvl="1" algn="just">
              <a:buFont typeface="Wingdings" panose="05000000000000000000" pitchFamily="2" charset="2"/>
              <a:buChar char="§"/>
            </a:pPr>
            <a:r>
              <a:rPr lang="pl-PL" sz="1600" dirty="0">
                <a:latin typeface="Cambria" panose="02040503050406030204" pitchFamily="18" charset="0"/>
                <a:ea typeface="Cambria" panose="02040503050406030204" pitchFamily="18" charset="0"/>
              </a:rPr>
              <a:t>Kontekst systemowy</a:t>
            </a:r>
            <a:r>
              <a:rPr lang="pl-PL" sz="1600" dirty="0" smtClean="0">
                <a:latin typeface="Cambria" panose="02040503050406030204" pitchFamily="18" charset="0"/>
                <a:ea typeface="Cambria" panose="02040503050406030204" pitchFamily="18" charset="0"/>
              </a:rPr>
              <a:t>:</a:t>
            </a:r>
          </a:p>
          <a:p>
            <a:pPr marL="1200150" lvl="2" indent="-285750" algn="just">
              <a:buFont typeface="Wingdings" panose="05000000000000000000" pitchFamily="2" charset="2"/>
              <a:buChar char="§"/>
            </a:pPr>
            <a:r>
              <a:rPr lang="pl-PL" sz="1600" dirty="0" smtClean="0">
                <a:latin typeface="Cambria" panose="02040503050406030204" pitchFamily="18" charset="0"/>
                <a:ea typeface="Cambria" panose="02040503050406030204" pitchFamily="18" charset="0"/>
              </a:rPr>
              <a:t>Wartość </a:t>
            </a:r>
            <a:r>
              <a:rPr lang="pl-PL" sz="1600" dirty="0">
                <a:latin typeface="Cambria" panose="02040503050406030204" pitchFamily="18" charset="0"/>
                <a:ea typeface="Cambria" panose="02040503050406030204" pitchFamily="18" charset="0"/>
              </a:rPr>
              <a:t>rynku – </a:t>
            </a:r>
            <a:r>
              <a:rPr lang="pl-PL" sz="1600" b="1" dirty="0">
                <a:latin typeface="Cambria" panose="02040503050406030204" pitchFamily="18" charset="0"/>
                <a:ea typeface="Cambria" panose="02040503050406030204" pitchFamily="18" charset="0"/>
              </a:rPr>
              <a:t>ok. 230 mld złotych rocznie / ok. 10% PKB </a:t>
            </a:r>
            <a:r>
              <a:rPr lang="pl-PL" sz="1600" dirty="0">
                <a:latin typeface="Cambria" panose="02040503050406030204" pitchFamily="18" charset="0"/>
                <a:ea typeface="Cambria" panose="02040503050406030204" pitchFamily="18" charset="0"/>
              </a:rPr>
              <a:t>(</a:t>
            </a:r>
            <a:r>
              <a:rPr lang="pl-PL" sz="1600" u="sng" dirty="0">
                <a:latin typeface="Cambria" panose="02040503050406030204" pitchFamily="18" charset="0"/>
                <a:ea typeface="Cambria" panose="02040503050406030204" pitchFamily="18" charset="0"/>
              </a:rPr>
              <a:t>ok. 71 mld wydawanych bez stosowania </a:t>
            </a:r>
            <a:r>
              <a:rPr lang="pl-PL" sz="1600" u="sng" dirty="0" err="1">
                <a:latin typeface="Cambria" panose="02040503050406030204" pitchFamily="18" charset="0"/>
                <a:ea typeface="Cambria" panose="02040503050406030204" pitchFamily="18" charset="0"/>
              </a:rPr>
              <a:t>Pzp</a:t>
            </a:r>
            <a:r>
              <a:rPr lang="pl-PL" sz="1600" dirty="0">
                <a:latin typeface="Cambria" panose="02040503050406030204" pitchFamily="18" charset="0"/>
                <a:ea typeface="Cambria" panose="02040503050406030204" pitchFamily="18" charset="0"/>
              </a:rPr>
              <a:t>, w tym ok. 31 mld zł jako postępowania poniżej tzw. progów unijnych). </a:t>
            </a:r>
            <a:endParaRPr lang="pl-PL" sz="1600" dirty="0" smtClean="0">
              <a:latin typeface="Cambria" panose="02040503050406030204" pitchFamily="18" charset="0"/>
              <a:ea typeface="Cambria" panose="02040503050406030204" pitchFamily="18" charset="0"/>
            </a:endParaRPr>
          </a:p>
          <a:p>
            <a:pPr lvl="1" algn="just">
              <a:buFont typeface="Wingdings" panose="05000000000000000000" pitchFamily="2" charset="2"/>
              <a:buChar char="§"/>
            </a:pPr>
            <a:r>
              <a:rPr lang="pl-PL" sz="1600" dirty="0" smtClean="0">
                <a:latin typeface="Cambria" panose="02040503050406030204" pitchFamily="18" charset="0"/>
                <a:ea typeface="Cambria" panose="02040503050406030204" pitchFamily="18" charset="0"/>
              </a:rPr>
              <a:t>Zdiagnozowane </a:t>
            </a:r>
            <a:r>
              <a:rPr lang="pl-PL" sz="1600" dirty="0">
                <a:latin typeface="Cambria" panose="02040503050406030204" pitchFamily="18" charset="0"/>
                <a:ea typeface="Cambria" panose="02040503050406030204" pitchFamily="18" charset="0"/>
              </a:rPr>
              <a:t>problemy (wybrane) </a:t>
            </a:r>
          </a:p>
          <a:p>
            <a:pPr marL="1200150" lvl="2" indent="-285750" algn="just">
              <a:buFont typeface="Wingdings" panose="05000000000000000000" pitchFamily="2" charset="2"/>
              <a:buChar char="§"/>
            </a:pPr>
            <a:r>
              <a:rPr lang="pl-PL" sz="1600" dirty="0">
                <a:latin typeface="Cambria" panose="02040503050406030204" pitchFamily="18" charset="0"/>
                <a:ea typeface="Cambria" panose="02040503050406030204" pitchFamily="18" charset="0"/>
              </a:rPr>
              <a:t>Niepewność prawa / brak przejrzystej regulacji / brak jednolitości orzecznictwa</a:t>
            </a:r>
          </a:p>
          <a:p>
            <a:pPr marL="1200150" lvl="2" indent="-285750" algn="just">
              <a:buFont typeface="Wingdings" panose="05000000000000000000" pitchFamily="2" charset="2"/>
              <a:buChar char="§"/>
            </a:pPr>
            <a:r>
              <a:rPr lang="pl-PL" sz="1600" dirty="0">
                <a:latin typeface="Cambria" panose="02040503050406030204" pitchFamily="18" charset="0"/>
                <a:ea typeface="Cambria" panose="02040503050406030204" pitchFamily="18" charset="0"/>
              </a:rPr>
              <a:t>Skomplikowanie i formalizm procedur / brak nacisku na jakość </a:t>
            </a:r>
          </a:p>
          <a:p>
            <a:pPr marL="1200150" lvl="2" indent="-285750" algn="just">
              <a:buFont typeface="Wingdings" panose="05000000000000000000" pitchFamily="2" charset="2"/>
              <a:buChar char="§"/>
            </a:pPr>
            <a:r>
              <a:rPr lang="pl-PL" sz="1600" dirty="0">
                <a:latin typeface="Cambria" panose="02040503050406030204" pitchFamily="18" charset="0"/>
                <a:ea typeface="Cambria" panose="02040503050406030204" pitchFamily="18" charset="0"/>
              </a:rPr>
              <a:t>Brak zainteresowania rynku / mała liczba ofert / niski udział MŚP</a:t>
            </a:r>
          </a:p>
          <a:p>
            <a:pPr marL="1200150" lvl="2" indent="-285750" algn="just">
              <a:buFont typeface="Wingdings" panose="05000000000000000000" pitchFamily="2" charset="2"/>
              <a:buChar char="§"/>
            </a:pPr>
            <a:r>
              <a:rPr lang="pl-PL" sz="1600" dirty="0">
                <a:latin typeface="Cambria" panose="02040503050406030204" pitchFamily="18" charset="0"/>
                <a:ea typeface="Cambria" panose="02040503050406030204" pitchFamily="18" charset="0"/>
              </a:rPr>
              <a:t>Nierówność stron umowy</a:t>
            </a:r>
          </a:p>
          <a:p>
            <a:pPr marL="1200150" lvl="2" indent="-285750" algn="just">
              <a:buFont typeface="Wingdings" panose="05000000000000000000" pitchFamily="2" charset="2"/>
              <a:buChar char="§"/>
            </a:pPr>
            <a:r>
              <a:rPr lang="pl-PL" sz="1600" dirty="0">
                <a:latin typeface="Cambria" panose="02040503050406030204" pitchFamily="18" charset="0"/>
                <a:ea typeface="Cambria" panose="02040503050406030204" pitchFamily="18" charset="0"/>
              </a:rPr>
              <a:t>Brak postrzegania zamówień publicznych jako instrumentu realizacji polityki państwa / nieefektywność innowacyjnego podejścia</a:t>
            </a:r>
          </a:p>
          <a:p>
            <a:pPr marL="1200150" lvl="2" indent="-285750" algn="just">
              <a:buFont typeface="Wingdings" panose="05000000000000000000" pitchFamily="2" charset="2"/>
              <a:buChar char="§"/>
            </a:pPr>
            <a:r>
              <a:rPr lang="pl-PL" sz="1600" dirty="0">
                <a:latin typeface="Cambria" panose="02040503050406030204" pitchFamily="18" charset="0"/>
                <a:ea typeface="Cambria" panose="02040503050406030204" pitchFamily="18" charset="0"/>
              </a:rPr>
              <a:t>Nieefektywność systemu kontroli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PLAN POSTĘPOWAŃ – AKTUALIZACJA</a:t>
            </a:r>
            <a:endParaRPr lang="pl-PL" sz="3600" b="1" dirty="0">
              <a:solidFill>
                <a:srgbClr val="660033"/>
              </a:solidFill>
            </a:endParaRPr>
          </a:p>
        </p:txBody>
      </p:sp>
      <p:sp>
        <p:nvSpPr>
          <p:cNvPr id="3" name="pole tekstowe 2"/>
          <p:cNvSpPr txBox="1"/>
          <p:nvPr/>
        </p:nvSpPr>
        <p:spPr>
          <a:xfrm>
            <a:off x="611560" y="1844824"/>
            <a:ext cx="8075240" cy="5355312"/>
          </a:xfrm>
          <a:prstGeom prst="rect">
            <a:avLst/>
          </a:prstGeom>
          <a:noFill/>
        </p:spPr>
        <p:txBody>
          <a:bodyPr wrap="square" rtlCol="0">
            <a:spAutoFit/>
          </a:bodyPr>
          <a:lstStyle/>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No</a:t>
            </a:r>
            <a:r>
              <a:rPr lang="pl-PL" dirty="0" smtClean="0">
                <a:solidFill>
                  <a:schemeClr val="tx1"/>
                </a:solidFill>
                <a:latin typeface="Cambria" panose="02040503050406030204" pitchFamily="18" charset="0"/>
                <a:ea typeface="Cambria" panose="02040503050406030204" pitchFamily="18" charset="0"/>
              </a:rPr>
              <a:t>we </a:t>
            </a:r>
            <a:r>
              <a:rPr lang="pl-PL" dirty="0" err="1" smtClean="0">
                <a:solidFill>
                  <a:schemeClr val="tx1"/>
                </a:solidFill>
                <a:latin typeface="Cambria" panose="02040503050406030204" pitchFamily="18" charset="0"/>
                <a:ea typeface="Cambria" panose="02040503050406030204" pitchFamily="18" charset="0"/>
              </a:rPr>
              <a:t>Pzp</a:t>
            </a:r>
            <a:r>
              <a:rPr lang="pl-PL" dirty="0" smtClean="0">
                <a:solidFill>
                  <a:schemeClr val="tx1"/>
                </a:solidFill>
                <a:latin typeface="Cambria" panose="02040503050406030204" pitchFamily="18" charset="0"/>
                <a:ea typeface="Cambria" panose="02040503050406030204" pitchFamily="18" charset="0"/>
              </a:rPr>
              <a:t> wprowadza obowiązek aktualizacji planu postępowań.</a:t>
            </a:r>
          </a:p>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W projekcie przewidywano aktualizację kwartalną. </a:t>
            </a:r>
          </a:p>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W ustawie zrezygnowano z narzucenia obowiązku aktualizacji co kwartał.</a:t>
            </a:r>
          </a:p>
          <a:p>
            <a:pPr marL="285750" lvl="1"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Regulamin – przewiduje w par. 10 okresowy przegląd, w terminie 10 dni od dnia przyjęcia budżetu. </a:t>
            </a:r>
          </a:p>
          <a:p>
            <a:pPr marL="742950" lvl="2"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n</a:t>
            </a:r>
            <a:r>
              <a:rPr lang="pl-PL" b="0" dirty="0" smtClean="0">
                <a:solidFill>
                  <a:schemeClr val="tx1"/>
                </a:solidFill>
                <a:latin typeface="Cambria" panose="02040503050406030204" pitchFamily="18" charset="0"/>
                <a:ea typeface="Cambria" panose="02040503050406030204" pitchFamily="18" charset="0"/>
              </a:rPr>
              <a:t>iemniej jednak aktualizacja planu powinna mieć miejsce niezwłocznie po zaistnieniu potrzeby aktualizacji.</a:t>
            </a:r>
          </a:p>
          <a:p>
            <a:pPr marL="0" lvl="2" algn="just"/>
            <a:endParaRPr lang="pl-PL" b="0" dirty="0">
              <a:solidFill>
                <a:schemeClr val="tx1"/>
              </a:solidFill>
              <a:latin typeface="Cambria" panose="02040503050406030204" pitchFamily="18" charset="0"/>
              <a:ea typeface="Cambria" panose="02040503050406030204" pitchFamily="18" charset="0"/>
            </a:endParaRPr>
          </a:p>
          <a:p>
            <a:pPr marL="0" lvl="2" algn="just"/>
            <a:r>
              <a:rPr lang="pl-PL" b="0" u="sng" dirty="0" smtClean="0">
                <a:solidFill>
                  <a:schemeClr val="tx1"/>
                </a:solidFill>
                <a:latin typeface="Cambria" panose="02040503050406030204" pitchFamily="18" charset="0"/>
                <a:ea typeface="Cambria" panose="02040503050406030204" pitchFamily="18" charset="0"/>
              </a:rPr>
              <a:t>Przykładowo:</a:t>
            </a:r>
          </a:p>
          <a:p>
            <a:pPr marL="2857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potrzeba </a:t>
            </a:r>
            <a:r>
              <a:rPr lang="pl-PL" b="0" dirty="0">
                <a:solidFill>
                  <a:schemeClr val="tx1"/>
                </a:solidFill>
                <a:latin typeface="Cambria" panose="02040503050406030204" pitchFamily="18" charset="0"/>
                <a:ea typeface="Cambria" panose="02040503050406030204" pitchFamily="18" charset="0"/>
              </a:rPr>
              <a:t>ujęcia w Planie postępowań, zamówień których potrzeba udzielenia powstała po jego zatwierdzeniu</a:t>
            </a:r>
            <a:r>
              <a:rPr lang="pl-PL" b="0" dirty="0" smtClean="0">
                <a:solidFill>
                  <a:schemeClr val="tx1"/>
                </a:solidFill>
                <a:latin typeface="Cambria" panose="02040503050406030204" pitchFamily="18" charset="0"/>
                <a:ea typeface="Cambria" panose="02040503050406030204" pitchFamily="18" charset="0"/>
              </a:rPr>
              <a:t>,</a:t>
            </a:r>
          </a:p>
          <a:p>
            <a:pPr marL="2857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potrzeba </a:t>
            </a:r>
            <a:r>
              <a:rPr lang="pl-PL" b="0" dirty="0">
                <a:solidFill>
                  <a:schemeClr val="tx1"/>
                </a:solidFill>
                <a:latin typeface="Cambria" panose="02040503050406030204" pitchFamily="18" charset="0"/>
                <a:ea typeface="Cambria" panose="02040503050406030204" pitchFamily="18" charset="0"/>
              </a:rPr>
              <a:t>usunięcia z Planu postępowań, zamówień z których udzielenia zrezygnowano</a:t>
            </a:r>
            <a:r>
              <a:rPr lang="pl-PL" b="0" dirty="0" smtClean="0">
                <a:solidFill>
                  <a:schemeClr val="tx1"/>
                </a:solidFill>
                <a:latin typeface="Cambria" panose="02040503050406030204" pitchFamily="18" charset="0"/>
                <a:ea typeface="Cambria" panose="02040503050406030204" pitchFamily="18" charset="0"/>
              </a:rPr>
              <a:t>,</a:t>
            </a:r>
          </a:p>
          <a:p>
            <a:pPr marL="285750" lvl="2"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potrzebę wprowadzenia zmian względem informacji zawartych w zatwierdzonym Planie postępowań, w przypadku ich zaistnienia (np. zaktualizowanie informacji o planowanym przedmiocie </a:t>
            </a:r>
            <a:r>
              <a:rPr lang="pl-PL" b="0" dirty="0" smtClean="0">
                <a:solidFill>
                  <a:schemeClr val="tx1"/>
                </a:solidFill>
                <a:latin typeface="Cambria" panose="02040503050406030204" pitchFamily="18" charset="0"/>
                <a:ea typeface="Cambria" panose="02040503050406030204" pitchFamily="18" charset="0"/>
              </a:rPr>
              <a:t>zamówienia</a:t>
            </a:r>
            <a:r>
              <a:rPr lang="pl-PL" b="0" dirty="0">
                <a:solidFill>
                  <a:schemeClr val="tx1"/>
                </a:solidFill>
                <a:latin typeface="Cambria" panose="02040503050406030204" pitchFamily="18" charset="0"/>
                <a:ea typeface="Cambria" panose="02040503050406030204" pitchFamily="18" charset="0"/>
              </a:rPr>
              <a:t>)</a:t>
            </a:r>
          </a:p>
          <a:p>
            <a:pPr marL="285750" lvl="2" indent="-285750" algn="just">
              <a:buFont typeface="Arial" panose="020B0604020202020204" pitchFamily="34" charset="0"/>
              <a:buChar char="•"/>
            </a:pPr>
            <a:endParaRPr lang="pl-PL" dirty="0"/>
          </a:p>
          <a:p>
            <a:pPr marL="0" lvl="2" algn="just"/>
            <a:r>
              <a:rPr lang="pl-PL" b="0" dirty="0" smtClean="0">
                <a:solidFill>
                  <a:schemeClr val="tx1"/>
                </a:solidFill>
                <a:latin typeface="Cambria" panose="02040503050406030204" pitchFamily="18" charset="0"/>
                <a:ea typeface="Cambria" panose="02040503050406030204" pitchFamily="18" charset="0"/>
              </a:rPr>
              <a:t> </a:t>
            </a:r>
          </a:p>
          <a:p>
            <a:pPr marL="285750" lvl="1" indent="-285750" algn="just">
              <a:buFont typeface="Arial" panose="020B0604020202020204" pitchFamily="34" charset="0"/>
              <a:buChar char="•"/>
            </a:pPr>
            <a:endParaRPr lang="pl-PL" b="0"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191142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PLAN POSTĘPOWAŃ – SCHEMAT </a:t>
            </a:r>
            <a:br>
              <a:rPr lang="pl-PL" sz="3600" b="1" dirty="0" smtClean="0">
                <a:solidFill>
                  <a:srgbClr val="660033"/>
                </a:solidFill>
              </a:rPr>
            </a:br>
            <a:r>
              <a:rPr lang="pl-PL" sz="3600" b="1" dirty="0" smtClean="0">
                <a:solidFill>
                  <a:srgbClr val="660033"/>
                </a:solidFill>
              </a:rPr>
              <a:t>Z REGULAMINU (par. 9)</a:t>
            </a:r>
            <a:endParaRPr lang="pl-PL" sz="3600" b="1" dirty="0">
              <a:solidFill>
                <a:srgbClr val="660033"/>
              </a:solidFill>
            </a:endParaRPr>
          </a:p>
        </p:txBody>
      </p:sp>
      <p:sp>
        <p:nvSpPr>
          <p:cNvPr id="3" name="pole tekstowe 2"/>
          <p:cNvSpPr txBox="1"/>
          <p:nvPr/>
        </p:nvSpPr>
        <p:spPr>
          <a:xfrm>
            <a:off x="611560" y="1844824"/>
            <a:ext cx="8075240" cy="4801314"/>
          </a:xfrm>
          <a:prstGeom prst="rect">
            <a:avLst/>
          </a:prstGeom>
          <a:noFill/>
        </p:spPr>
        <p:txBody>
          <a:bodyPr wrap="square" rtlCol="0">
            <a:spAutoFit/>
          </a:bodyPr>
          <a:lstStyle/>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Tworzony w oparciu o plany zamówień sporządzane przez </a:t>
            </a:r>
            <a:r>
              <a:rPr lang="pl-PL" b="0" dirty="0">
                <a:solidFill>
                  <a:schemeClr val="tx1"/>
                </a:solidFill>
                <a:latin typeface="Cambria" panose="02040503050406030204" pitchFamily="18" charset="0"/>
                <a:ea typeface="Cambria" panose="02040503050406030204" pitchFamily="18" charset="0"/>
              </a:rPr>
              <a:t>jednostki wchodzące w skład struktury organizacyjnej danego dysponenta środków </a:t>
            </a:r>
            <a:r>
              <a:rPr lang="pl-PL" b="0" dirty="0" smtClean="0">
                <a:solidFill>
                  <a:schemeClr val="tx1"/>
                </a:solidFill>
                <a:latin typeface="Cambria" panose="02040503050406030204" pitchFamily="18" charset="0"/>
                <a:ea typeface="Cambria" panose="02040503050406030204" pitchFamily="18" charset="0"/>
              </a:rPr>
              <a:t>finansowych, </a:t>
            </a:r>
            <a:r>
              <a:rPr lang="pl-PL" b="0" dirty="0">
                <a:solidFill>
                  <a:schemeClr val="tx1"/>
                </a:solidFill>
                <a:latin typeface="Cambria" panose="02040503050406030204" pitchFamily="18" charset="0"/>
                <a:ea typeface="Cambria" panose="02040503050406030204" pitchFamily="18" charset="0"/>
              </a:rPr>
              <a:t>tj. </a:t>
            </a:r>
            <a:endParaRPr lang="pl-PL" b="0" dirty="0" smtClean="0">
              <a:solidFill>
                <a:schemeClr val="tx1"/>
              </a:solidFill>
              <a:latin typeface="Cambria" panose="02040503050406030204" pitchFamily="18" charset="0"/>
              <a:ea typeface="Cambria" panose="02040503050406030204" pitchFamily="18" charset="0"/>
            </a:endParaRP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Samodzielnych </a:t>
            </a:r>
            <a:r>
              <a:rPr lang="pl-PL" b="0" dirty="0">
                <a:solidFill>
                  <a:schemeClr val="tx1"/>
                </a:solidFill>
                <a:latin typeface="Cambria" panose="02040503050406030204" pitchFamily="18" charset="0"/>
                <a:ea typeface="Cambria" panose="02040503050406030204" pitchFamily="18" charset="0"/>
              </a:rPr>
              <a:t>jednostek organizacyjnych lub </a:t>
            </a:r>
            <a:endParaRPr lang="pl-PL" b="0" dirty="0" smtClean="0">
              <a:solidFill>
                <a:schemeClr val="tx1"/>
              </a:solidFill>
              <a:latin typeface="Cambria" panose="02040503050406030204" pitchFamily="18" charset="0"/>
              <a:ea typeface="Cambria" panose="02040503050406030204" pitchFamily="18" charset="0"/>
            </a:endParaRP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Kierowników </a:t>
            </a:r>
            <a:r>
              <a:rPr lang="pl-PL" b="0" dirty="0">
                <a:solidFill>
                  <a:schemeClr val="tx1"/>
                </a:solidFill>
                <a:latin typeface="Cambria" panose="02040503050406030204" pitchFamily="18" charset="0"/>
                <a:ea typeface="Cambria" panose="02040503050406030204" pitchFamily="18" charset="0"/>
              </a:rPr>
              <a:t>projektów, oraz </a:t>
            </a:r>
            <a:endParaRPr lang="pl-PL" b="0" dirty="0" smtClean="0">
              <a:solidFill>
                <a:schemeClr val="tx1"/>
              </a:solidFill>
              <a:latin typeface="Cambria" panose="02040503050406030204" pitchFamily="18" charset="0"/>
              <a:ea typeface="Cambria" panose="02040503050406030204" pitchFamily="18" charset="0"/>
            </a:endParaRP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Kanclerza </a:t>
            </a:r>
            <a:r>
              <a:rPr lang="pl-PL" b="0" dirty="0">
                <a:solidFill>
                  <a:schemeClr val="tx1"/>
                </a:solidFill>
                <a:latin typeface="Cambria" panose="02040503050406030204" pitchFamily="18" charset="0"/>
                <a:ea typeface="Cambria" panose="02040503050406030204" pitchFamily="18" charset="0"/>
              </a:rPr>
              <a:t>w stosunku do zamówień Administracji centralnej </a:t>
            </a:r>
            <a:endParaRPr lang="pl-PL" b="0" dirty="0" smtClean="0">
              <a:solidFill>
                <a:schemeClr val="tx1"/>
              </a:solidFill>
              <a:latin typeface="Cambria" panose="02040503050406030204" pitchFamily="18" charset="0"/>
              <a:ea typeface="Cambria" panose="02040503050406030204" pitchFamily="18" charset="0"/>
            </a:endParaRPr>
          </a:p>
          <a:p>
            <a:pPr marL="457200" lvl="2" algn="just"/>
            <a:endParaRPr lang="pl-PL" b="0" dirty="0" smtClean="0">
              <a:solidFill>
                <a:schemeClr val="tx1"/>
              </a:solidFill>
              <a:latin typeface="Cambria" panose="02040503050406030204" pitchFamily="18" charset="0"/>
              <a:ea typeface="Cambria" panose="02040503050406030204" pitchFamily="18" charset="0"/>
            </a:endParaRPr>
          </a:p>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Plan postępowań – przygotowany do 15 stycznia roku kalendarzowego, którego dotyczy i zatwierdzony nie później niż 30 dni od dnia przyjęcia prowizorium budżetowego. </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z początkiem grudnia rozpoczęcie analizy potrzeb na następny rok. </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do 20 grudnia – przygotowanie Planów zamówień.</a:t>
            </a:r>
          </a:p>
          <a:p>
            <a:pPr marL="742950" lvl="2"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d</a:t>
            </a:r>
            <a:r>
              <a:rPr lang="pl-PL" b="0" dirty="0" smtClean="0">
                <a:solidFill>
                  <a:schemeClr val="tx1"/>
                </a:solidFill>
                <a:latin typeface="Cambria" panose="02040503050406030204" pitchFamily="18" charset="0"/>
                <a:ea typeface="Cambria" panose="02040503050406030204" pitchFamily="18" charset="0"/>
              </a:rPr>
              <a:t>o 15 stycznia – przygotowanie Planu postępowań w oparciu o Plany zamówień. </a:t>
            </a:r>
            <a:endParaRPr lang="pl-PL" b="0" dirty="0">
              <a:solidFill>
                <a:schemeClr val="tx1"/>
              </a:solidFill>
              <a:latin typeface="Cambria" panose="02040503050406030204" pitchFamily="18" charset="0"/>
              <a:ea typeface="Cambria" panose="02040503050406030204" pitchFamily="18" charset="0"/>
            </a:endParaRPr>
          </a:p>
          <a:p>
            <a:pPr marL="285750" lvl="2" indent="-285750" algn="just">
              <a:buFont typeface="Arial" panose="020B0604020202020204" pitchFamily="34" charset="0"/>
              <a:buChar char="•"/>
            </a:pPr>
            <a:endParaRPr lang="pl-PL" dirty="0"/>
          </a:p>
          <a:p>
            <a:pPr marL="0" lvl="2" algn="just"/>
            <a:r>
              <a:rPr lang="pl-PL" b="0" dirty="0" smtClean="0">
                <a:solidFill>
                  <a:schemeClr val="tx1"/>
                </a:solidFill>
                <a:latin typeface="Cambria" panose="02040503050406030204" pitchFamily="18" charset="0"/>
                <a:ea typeface="Cambria" panose="02040503050406030204" pitchFamily="18" charset="0"/>
              </a:rPr>
              <a:t> </a:t>
            </a:r>
          </a:p>
          <a:p>
            <a:pPr marL="285750" lvl="1" indent="-285750" algn="just">
              <a:buFont typeface="Arial" panose="020B0604020202020204" pitchFamily="34" charset="0"/>
              <a:buChar char="•"/>
            </a:pPr>
            <a:endParaRPr lang="pl-PL" b="0"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722017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SZACOWANIE </a:t>
            </a:r>
            <a:endParaRPr lang="pl-PL" sz="3600" b="1" dirty="0">
              <a:solidFill>
                <a:srgbClr val="660033"/>
              </a:solidFill>
            </a:endParaRPr>
          </a:p>
        </p:txBody>
      </p:sp>
      <p:sp>
        <p:nvSpPr>
          <p:cNvPr id="3" name="pole tekstowe 2"/>
          <p:cNvSpPr txBox="1"/>
          <p:nvPr/>
        </p:nvSpPr>
        <p:spPr>
          <a:xfrm>
            <a:off x="611560" y="1844824"/>
            <a:ext cx="8075240" cy="4524315"/>
          </a:xfrm>
          <a:prstGeom prst="rect">
            <a:avLst/>
          </a:prstGeom>
          <a:noFill/>
        </p:spPr>
        <p:txBody>
          <a:bodyPr wrap="square" rtlCol="0">
            <a:spAutoFit/>
          </a:bodyPr>
          <a:lstStyle/>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służy do ustalenia wartości zamówienia – wyznaczenia procedury (krajowej albo unijnej)</a:t>
            </a:r>
          </a:p>
          <a:p>
            <a:pPr marL="285750" lvl="1"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s</a:t>
            </a:r>
            <a:r>
              <a:rPr lang="pl-PL" b="0" dirty="0" smtClean="0">
                <a:solidFill>
                  <a:schemeClr val="tx1"/>
                </a:solidFill>
                <a:latin typeface="Cambria" panose="02040503050406030204" pitchFamily="18" charset="0"/>
                <a:ea typeface="Cambria" panose="02040503050406030204" pitchFamily="18" charset="0"/>
              </a:rPr>
              <a:t>zacunkowa wartość zamówienia to całkowite szacunkowe wynagrodzenie wykonawcy </a:t>
            </a:r>
            <a:r>
              <a:rPr lang="pl-PL" dirty="0" smtClean="0">
                <a:solidFill>
                  <a:schemeClr val="tx1"/>
                </a:solidFill>
                <a:latin typeface="Cambria" panose="02040503050406030204" pitchFamily="18" charset="0"/>
                <a:ea typeface="Cambria" panose="02040503050406030204" pitchFamily="18" charset="0"/>
              </a:rPr>
              <a:t>bez podatku VAT. </a:t>
            </a:r>
          </a:p>
          <a:p>
            <a:pPr marL="285750" lvl="1"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u</a:t>
            </a:r>
            <a:r>
              <a:rPr lang="pl-PL" b="0" dirty="0" smtClean="0">
                <a:solidFill>
                  <a:schemeClr val="tx1"/>
                </a:solidFill>
                <a:latin typeface="Cambria" panose="02040503050406030204" pitchFamily="18" charset="0"/>
                <a:ea typeface="Cambria" panose="02040503050406030204" pitchFamily="18" charset="0"/>
              </a:rPr>
              <a:t>stalana:</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nie wcześniej </a:t>
            </a:r>
            <a:r>
              <a:rPr lang="pl-PL" b="0" u="sng" dirty="0" smtClean="0">
                <a:solidFill>
                  <a:schemeClr val="tx1"/>
                </a:solidFill>
                <a:latin typeface="Cambria" panose="02040503050406030204" pitchFamily="18" charset="0"/>
                <a:ea typeface="Cambria" panose="02040503050406030204" pitchFamily="18" charset="0"/>
              </a:rPr>
              <a:t>niż 3 miesiące </a:t>
            </a:r>
            <a:r>
              <a:rPr lang="pl-PL" b="0" dirty="0" smtClean="0">
                <a:solidFill>
                  <a:schemeClr val="tx1"/>
                </a:solidFill>
                <a:latin typeface="Cambria" panose="02040503050406030204" pitchFamily="18" charset="0"/>
                <a:ea typeface="Cambria" panose="02040503050406030204" pitchFamily="18" charset="0"/>
              </a:rPr>
              <a:t>przed dniem wszczęcia postępowania w przypadku dostaw lub usług,</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nie wcześniej </a:t>
            </a:r>
            <a:r>
              <a:rPr lang="pl-PL" b="0" u="sng" dirty="0" smtClean="0">
                <a:solidFill>
                  <a:schemeClr val="tx1"/>
                </a:solidFill>
                <a:latin typeface="Cambria" panose="02040503050406030204" pitchFamily="18" charset="0"/>
                <a:ea typeface="Cambria" panose="02040503050406030204" pitchFamily="18" charset="0"/>
              </a:rPr>
              <a:t>niż 6 miesięcy </a:t>
            </a:r>
            <a:r>
              <a:rPr lang="pl-PL" b="0" dirty="0" smtClean="0">
                <a:solidFill>
                  <a:schemeClr val="tx1"/>
                </a:solidFill>
                <a:latin typeface="Cambria" panose="02040503050406030204" pitchFamily="18" charset="0"/>
                <a:ea typeface="Cambria" panose="02040503050406030204" pitchFamily="18" charset="0"/>
              </a:rPr>
              <a:t>przed dniem wszczęcia postępowania w przypadku robót budowlanych. </a:t>
            </a:r>
          </a:p>
          <a:p>
            <a:pPr marL="0" lvl="1" algn="just"/>
            <a:endParaRPr lang="pl-PL" b="0" dirty="0">
              <a:solidFill>
                <a:schemeClr val="tx1"/>
              </a:solidFill>
              <a:latin typeface="Cambria" panose="02040503050406030204" pitchFamily="18" charset="0"/>
              <a:ea typeface="Cambria" panose="02040503050406030204" pitchFamily="18" charset="0"/>
            </a:endParaRPr>
          </a:p>
          <a:p>
            <a:pPr marL="0" lvl="1" algn="just"/>
            <a:r>
              <a:rPr lang="pl-PL" dirty="0" smtClean="0">
                <a:solidFill>
                  <a:schemeClr val="tx1"/>
                </a:solidFill>
                <a:latin typeface="Cambria" panose="02040503050406030204" pitchFamily="18" charset="0"/>
                <a:ea typeface="Cambria" panose="02040503050406030204" pitchFamily="18" charset="0"/>
              </a:rPr>
              <a:t>Moment wszczęcia postępowania (przykłady):</a:t>
            </a:r>
          </a:p>
          <a:p>
            <a:pPr marL="285750" lvl="1"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p</a:t>
            </a:r>
            <a:r>
              <a:rPr lang="pl-PL" b="0" dirty="0" smtClean="0">
                <a:solidFill>
                  <a:schemeClr val="tx1"/>
                </a:solidFill>
                <a:latin typeface="Cambria" panose="02040503050406030204" pitchFamily="18" charset="0"/>
                <a:ea typeface="Cambria" panose="02040503050406030204" pitchFamily="18" charset="0"/>
              </a:rPr>
              <a:t>rzetarg nieograniczony w procedurze unijnej – dzień przekazania ogłoszenia o zamówieniu Urzędowi Publikacji UE</a:t>
            </a:r>
          </a:p>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przetarg podstawowy w procedurze krajowej – zamieszczenie ogłoszenia o zamówieniu w BZP. </a:t>
            </a:r>
            <a:endParaRPr lang="pl-PL" b="0" dirty="0">
              <a:solidFill>
                <a:schemeClr val="tx1"/>
              </a:solidFill>
              <a:latin typeface="Cambria" panose="02040503050406030204" pitchFamily="18" charset="0"/>
              <a:ea typeface="Cambria" panose="02040503050406030204" pitchFamily="18" charset="0"/>
            </a:endParaRPr>
          </a:p>
          <a:p>
            <a:pPr marL="285750" lvl="1" indent="-285750" algn="just">
              <a:buFont typeface="Arial" panose="020B0604020202020204" pitchFamily="34" charset="0"/>
              <a:buChar char="•"/>
            </a:pPr>
            <a:endParaRPr lang="pl-PL" b="0"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304323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SZACOWANIE </a:t>
            </a:r>
            <a:endParaRPr lang="pl-PL" sz="3600" b="1" dirty="0">
              <a:solidFill>
                <a:srgbClr val="660033"/>
              </a:solidFill>
            </a:endParaRPr>
          </a:p>
        </p:txBody>
      </p:sp>
      <p:sp>
        <p:nvSpPr>
          <p:cNvPr id="3" name="pole tekstowe 2"/>
          <p:cNvSpPr txBox="1"/>
          <p:nvPr/>
        </p:nvSpPr>
        <p:spPr>
          <a:xfrm>
            <a:off x="611560" y="1844824"/>
            <a:ext cx="8075240" cy="4247317"/>
          </a:xfrm>
          <a:prstGeom prst="rect">
            <a:avLst/>
          </a:prstGeom>
          <a:noFill/>
        </p:spPr>
        <p:txBody>
          <a:bodyPr wrap="square" rtlCol="0">
            <a:spAutoFit/>
          </a:bodyPr>
          <a:lstStyle/>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ustalenie szacunkowej wartości zamówienia </a:t>
            </a:r>
            <a:r>
              <a:rPr lang="pl-PL" dirty="0" smtClean="0">
                <a:solidFill>
                  <a:schemeClr val="tx1"/>
                </a:solidFill>
                <a:latin typeface="Cambria" panose="02040503050406030204" pitchFamily="18" charset="0"/>
                <a:ea typeface="Cambria" panose="02040503050406030204" pitchFamily="18" charset="0"/>
              </a:rPr>
              <a:t>z dochowaniem należytej staranności.</a:t>
            </a:r>
          </a:p>
          <a:p>
            <a:pPr marL="0" lvl="1" algn="just"/>
            <a:endParaRPr lang="pl-PL" b="0" dirty="0">
              <a:solidFill>
                <a:schemeClr val="tx1"/>
              </a:solidFill>
              <a:latin typeface="Cambria" panose="02040503050406030204" pitchFamily="18" charset="0"/>
              <a:ea typeface="Cambria" panose="02040503050406030204" pitchFamily="18" charset="0"/>
            </a:endParaRPr>
          </a:p>
          <a:p>
            <a:pPr marL="271462" lvl="1" algn="just"/>
            <a:r>
              <a:rPr lang="pl-PL" dirty="0">
                <a:solidFill>
                  <a:schemeClr val="tx1"/>
                </a:solidFill>
                <a:latin typeface="Cambria" panose="02040503050406030204" pitchFamily="18" charset="0"/>
                <a:ea typeface="Cambria" panose="02040503050406030204" pitchFamily="18" charset="0"/>
              </a:rPr>
              <a:t>jak rozumieć wymóg należytej staranności? </a:t>
            </a:r>
          </a:p>
          <a:p>
            <a:pPr marL="271462" lvl="1" algn="just"/>
            <a:endParaRPr lang="pl-PL" b="0" dirty="0">
              <a:solidFill>
                <a:schemeClr val="tx1"/>
              </a:solidFill>
              <a:latin typeface="Cambria" panose="02040503050406030204" pitchFamily="18" charset="0"/>
              <a:ea typeface="Cambria" panose="02040503050406030204" pitchFamily="18" charset="0"/>
            </a:endParaRPr>
          </a:p>
          <a:p>
            <a:pPr marL="742950" lvl="1" indent="-471488" algn="just">
              <a:buFont typeface="Wingdings" panose="05000000000000000000" pitchFamily="2" charset="2"/>
              <a:buChar char="§"/>
            </a:pPr>
            <a:r>
              <a:rPr lang="pl-PL" b="0" u="sng" dirty="0">
                <a:solidFill>
                  <a:schemeClr val="tx1"/>
                </a:solidFill>
                <a:latin typeface="Cambria" panose="02040503050406030204" pitchFamily="18" charset="0"/>
                <a:ea typeface="Cambria" panose="02040503050406030204" pitchFamily="18" charset="0"/>
              </a:rPr>
              <a:t>dochowanie wymogu aktualności szacunku </a:t>
            </a:r>
            <a:r>
              <a:rPr lang="pl-PL" b="0" dirty="0">
                <a:solidFill>
                  <a:schemeClr val="tx1"/>
                </a:solidFill>
                <a:latin typeface="Cambria" panose="02040503050406030204" pitchFamily="18" charset="0"/>
                <a:ea typeface="Cambria" panose="02040503050406030204" pitchFamily="18" charset="0"/>
              </a:rPr>
              <a:t>(szacunku dokonuje się nie wcześniej niż 3 miesiące przed wszczęciem postępowania – w przypadku dostaw lub usług, albo nie wcześniej niż 6 miesięcy przed dniem wszczęcia postępowania – w przypadku robót budowlanych). </a:t>
            </a:r>
            <a:endParaRPr lang="pl-PL" b="0" dirty="0" smtClean="0">
              <a:solidFill>
                <a:schemeClr val="tx1"/>
              </a:solidFill>
              <a:latin typeface="Cambria" panose="02040503050406030204" pitchFamily="18" charset="0"/>
              <a:ea typeface="Cambria" panose="02040503050406030204" pitchFamily="18" charset="0"/>
            </a:endParaRPr>
          </a:p>
          <a:p>
            <a:pPr marL="742950" lvl="1" indent="-471488"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ponadto</a:t>
            </a:r>
            <a:r>
              <a:rPr lang="pl-PL" b="0" dirty="0">
                <a:solidFill>
                  <a:schemeClr val="tx1"/>
                </a:solidFill>
                <a:latin typeface="Cambria" panose="02040503050406030204" pitchFamily="18" charset="0"/>
                <a:ea typeface="Cambria" panose="02040503050406030204" pitchFamily="18" charset="0"/>
              </a:rPr>
              <a:t>, w przypadku, gdy po ustaleniu wartości zamówienia nastąpiła zmiana okoliczności mających wpływ na dokonane już ustalenie – obowiązek dokonania zmiany wartości zamówienia.  </a:t>
            </a:r>
            <a:endParaRPr lang="pl-PL" b="0" dirty="0" smtClean="0">
              <a:solidFill>
                <a:schemeClr val="tx1"/>
              </a:solidFill>
              <a:latin typeface="Cambria" panose="02040503050406030204" pitchFamily="18" charset="0"/>
              <a:ea typeface="Cambria" panose="02040503050406030204" pitchFamily="18" charset="0"/>
            </a:endParaRPr>
          </a:p>
          <a:p>
            <a:pPr marL="742950" lvl="1" indent="-471488"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szacowanie wg zasad przewidzianych dla danego rodzaju zamówienia</a:t>
            </a:r>
            <a:endParaRPr lang="pl-PL" b="0" dirty="0">
              <a:solidFill>
                <a:schemeClr val="tx1"/>
              </a:solidFill>
              <a:latin typeface="Cambria" panose="02040503050406030204" pitchFamily="18" charset="0"/>
              <a:ea typeface="Cambria" panose="02040503050406030204" pitchFamily="18" charset="0"/>
            </a:endParaRPr>
          </a:p>
          <a:p>
            <a:pPr marL="0" lvl="1" algn="just"/>
            <a:endParaRPr lang="pl-PL" b="0" dirty="0">
              <a:solidFill>
                <a:schemeClr val="tx1"/>
              </a:solidFill>
              <a:latin typeface="Cambria" panose="02040503050406030204" pitchFamily="18" charset="0"/>
              <a:ea typeface="Cambria" panose="02040503050406030204" pitchFamily="18" charset="0"/>
            </a:endParaRPr>
          </a:p>
          <a:p>
            <a:pPr marL="285750" lvl="1" indent="-285750" algn="just">
              <a:buFont typeface="Arial" panose="020B0604020202020204" pitchFamily="34" charset="0"/>
              <a:buChar char="•"/>
            </a:pPr>
            <a:endParaRPr lang="pl-PL" b="0"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394493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SZACOWANIE </a:t>
            </a:r>
            <a:endParaRPr lang="pl-PL" sz="3600" b="1" dirty="0">
              <a:solidFill>
                <a:srgbClr val="660033"/>
              </a:solidFill>
            </a:endParaRPr>
          </a:p>
        </p:txBody>
      </p:sp>
      <p:sp>
        <p:nvSpPr>
          <p:cNvPr id="3" name="pole tekstowe 2"/>
          <p:cNvSpPr txBox="1"/>
          <p:nvPr/>
        </p:nvSpPr>
        <p:spPr>
          <a:xfrm>
            <a:off x="580132" y="1628800"/>
            <a:ext cx="8075240" cy="3693319"/>
          </a:xfrm>
          <a:prstGeom prst="rect">
            <a:avLst/>
          </a:prstGeom>
          <a:noFill/>
        </p:spPr>
        <p:txBody>
          <a:bodyPr wrap="square" rtlCol="0">
            <a:spAutoFit/>
          </a:bodyPr>
          <a:lstStyle/>
          <a:p>
            <a:pPr marL="742950" lvl="2"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jedna z najistotniejszych czynności w procesie przygotowania postępowania. </a:t>
            </a:r>
          </a:p>
          <a:p>
            <a:pPr marL="457200" lvl="2" algn="just"/>
            <a:endParaRPr lang="pl-PL" dirty="0">
              <a:solidFill>
                <a:schemeClr val="tx1"/>
              </a:solidFill>
              <a:latin typeface="Cambria" panose="02040503050406030204" pitchFamily="18" charset="0"/>
              <a:ea typeface="Cambria" panose="02040503050406030204" pitchFamily="18" charset="0"/>
            </a:endParaRP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wyznaczenie właściwej procedury wpływa przykładowo na:</a:t>
            </a:r>
          </a:p>
          <a:p>
            <a:pPr marL="457200" lvl="2" algn="just"/>
            <a:endParaRPr lang="pl-PL" b="0" dirty="0" smtClean="0">
              <a:solidFill>
                <a:schemeClr val="tx1"/>
              </a:solidFill>
              <a:latin typeface="Cambria" panose="02040503050406030204" pitchFamily="18" charset="0"/>
              <a:ea typeface="Cambria" panose="02040503050406030204" pitchFamily="18" charset="0"/>
            </a:endParaRPr>
          </a:p>
          <a:p>
            <a:pPr marL="1200150" lvl="3"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obowiązek stosowania ustawy,</a:t>
            </a:r>
          </a:p>
          <a:p>
            <a:pPr marL="1200150" lvl="3"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tryb udzielenia zamówienia,</a:t>
            </a:r>
          </a:p>
          <a:p>
            <a:pPr marL="1200150" lvl="3"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obowiązek sporządzenia analizy potrzeb,</a:t>
            </a:r>
          </a:p>
          <a:p>
            <a:pPr marL="1200150" lvl="3"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miejsce zamieszczenia ogłoszenia o zamówieniu,</a:t>
            </a:r>
          </a:p>
          <a:p>
            <a:pPr marL="1200150" lvl="3"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termin związania ofertą,</a:t>
            </a:r>
          </a:p>
          <a:p>
            <a:pPr marL="1200150" lvl="3"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termin udzielania odpowiedzi na pytania,</a:t>
            </a:r>
          </a:p>
          <a:p>
            <a:pPr marL="1200150" lvl="3"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zasady korzystania ze środków ochrony prawnej,</a:t>
            </a:r>
          </a:p>
          <a:p>
            <a:pPr marL="1200150" lvl="3" indent="-285750" algn="just">
              <a:buFont typeface="Arial" panose="020B0604020202020204" pitchFamily="34" charset="0"/>
              <a:buChar char="•"/>
            </a:pPr>
            <a:endParaRPr lang="pl-PL" b="0"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633313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SZACOWANIE </a:t>
            </a:r>
            <a:endParaRPr lang="pl-PL" sz="3600" b="1" dirty="0">
              <a:solidFill>
                <a:srgbClr val="660033"/>
              </a:solidFill>
            </a:endParaRPr>
          </a:p>
        </p:txBody>
      </p:sp>
      <p:sp>
        <p:nvSpPr>
          <p:cNvPr id="3" name="pole tekstowe 2"/>
          <p:cNvSpPr txBox="1"/>
          <p:nvPr/>
        </p:nvSpPr>
        <p:spPr>
          <a:xfrm>
            <a:off x="580132" y="1628800"/>
            <a:ext cx="8075240" cy="4247317"/>
          </a:xfrm>
          <a:prstGeom prst="rect">
            <a:avLst/>
          </a:prstGeom>
          <a:noFill/>
        </p:spPr>
        <p:txBody>
          <a:bodyPr wrap="square" rtlCol="0">
            <a:spAutoFit/>
          </a:bodyPr>
          <a:lstStyle/>
          <a:p>
            <a:pPr marL="0" lvl="3" algn="just"/>
            <a:r>
              <a:rPr lang="pl-PL" b="0" dirty="0" smtClean="0">
                <a:solidFill>
                  <a:schemeClr val="tx1"/>
                </a:solidFill>
                <a:latin typeface="Cambria" panose="02040503050406030204" pitchFamily="18" charset="0"/>
                <a:ea typeface="Cambria" panose="02040503050406030204" pitchFamily="18" charset="0"/>
              </a:rPr>
              <a:t>Wyrok WSA w Krakowie z 28 lutego 2018 r., sygn. akt I SA/Kr 12/18</a:t>
            </a:r>
          </a:p>
          <a:p>
            <a:pPr marL="0" lvl="3" algn="just"/>
            <a:endParaRPr lang="pl-PL" b="0" dirty="0">
              <a:solidFill>
                <a:schemeClr val="tx1"/>
              </a:solidFill>
              <a:latin typeface="Cambria" panose="02040503050406030204" pitchFamily="18" charset="0"/>
              <a:ea typeface="Cambria" panose="02040503050406030204" pitchFamily="18" charset="0"/>
            </a:endParaRPr>
          </a:p>
          <a:p>
            <a:pPr marL="0" lvl="3" algn="just"/>
            <a:r>
              <a:rPr lang="pl-PL" b="0" dirty="0">
                <a:solidFill>
                  <a:schemeClr val="tx1"/>
                </a:solidFill>
                <a:latin typeface="Cambria" panose="02040503050406030204" pitchFamily="18" charset="0"/>
                <a:ea typeface="Cambria" panose="02040503050406030204" pitchFamily="18" charset="0"/>
              </a:rPr>
              <a:t>„Szacowanie wartości zamówienia </a:t>
            </a:r>
            <a:r>
              <a:rPr lang="pl-PL" dirty="0">
                <a:solidFill>
                  <a:schemeClr val="tx1"/>
                </a:solidFill>
                <a:latin typeface="Cambria" panose="02040503050406030204" pitchFamily="18" charset="0"/>
                <a:ea typeface="Cambria" panose="02040503050406030204" pitchFamily="18" charset="0"/>
              </a:rPr>
              <a:t>jest czynnością priorytetową </a:t>
            </a:r>
            <a:r>
              <a:rPr lang="pl-PL" b="0" dirty="0">
                <a:solidFill>
                  <a:schemeClr val="tx1"/>
                </a:solidFill>
                <a:latin typeface="Cambria" panose="02040503050406030204" pitchFamily="18" charset="0"/>
                <a:ea typeface="Cambria" panose="02040503050406030204" pitchFamily="18" charset="0"/>
              </a:rPr>
              <a:t>dla prawidłowego zastosowania przepisów </a:t>
            </a:r>
            <a:r>
              <a:rPr lang="pl-PL" b="0" dirty="0" err="1">
                <a:solidFill>
                  <a:schemeClr val="tx1"/>
                </a:solidFill>
                <a:latin typeface="Cambria" panose="02040503050406030204" pitchFamily="18" charset="0"/>
                <a:ea typeface="Cambria" panose="02040503050406030204" pitchFamily="18" charset="0"/>
              </a:rPr>
              <a:t>Pzp</a:t>
            </a:r>
            <a:r>
              <a:rPr lang="pl-PL" b="0" dirty="0">
                <a:solidFill>
                  <a:schemeClr val="tx1"/>
                </a:solidFill>
                <a:latin typeface="Cambria" panose="02040503050406030204" pitchFamily="18" charset="0"/>
                <a:ea typeface="Cambria" panose="02040503050406030204" pitchFamily="18" charset="0"/>
              </a:rPr>
              <a:t> </a:t>
            </a:r>
            <a:r>
              <a:rPr lang="pl-PL" dirty="0">
                <a:solidFill>
                  <a:schemeClr val="tx1"/>
                </a:solidFill>
                <a:latin typeface="Cambria" panose="02040503050406030204" pitchFamily="18" charset="0"/>
                <a:ea typeface="Cambria" panose="02040503050406030204" pitchFamily="18" charset="0"/>
              </a:rPr>
              <a:t>i jednym z najistotniejszych obowiązków zamawiającego poprzedzających wszczęcie postępowania o udzielenie zamówienia publicznego.</a:t>
            </a:r>
            <a:r>
              <a:rPr lang="pl-PL" b="0" dirty="0">
                <a:solidFill>
                  <a:schemeClr val="tx1"/>
                </a:solidFill>
                <a:latin typeface="Cambria" panose="02040503050406030204" pitchFamily="18" charset="0"/>
                <a:ea typeface="Cambria" panose="02040503050406030204" pitchFamily="18" charset="0"/>
              </a:rPr>
              <a:t> Na tej podstawie bowiem zamawiający ustala, np. czy dla danego zamówienia ustawa w ogóle ma zastosowanie. Jeżeli tak, to szacunkowa wartość zamówienia wpływa również na wybór procedury przy jego przeprowadzeniu. </a:t>
            </a:r>
            <a:r>
              <a:rPr lang="pl-PL" dirty="0">
                <a:solidFill>
                  <a:schemeClr val="tx1"/>
                </a:solidFill>
                <a:latin typeface="Cambria" panose="02040503050406030204" pitchFamily="18" charset="0"/>
                <a:ea typeface="Cambria" panose="02040503050406030204" pitchFamily="18" charset="0"/>
              </a:rPr>
              <a:t>Przy określaniu wartości zamówienia zamawiający obowiązany jest dopełnić należytej staranności a więc staranności ogólnie wymaganej w stosunkach danego </a:t>
            </a:r>
            <a:r>
              <a:rPr lang="pl-PL" dirty="0" smtClean="0">
                <a:solidFill>
                  <a:schemeClr val="tx1"/>
                </a:solidFill>
                <a:latin typeface="Cambria" panose="02040503050406030204" pitchFamily="18" charset="0"/>
                <a:ea typeface="Cambria" panose="02040503050406030204" pitchFamily="18" charset="0"/>
              </a:rPr>
              <a:t>rodzaju</a:t>
            </a:r>
            <a:r>
              <a:rPr lang="pl-PL" dirty="0">
                <a:solidFill>
                  <a:schemeClr val="tx1"/>
                </a:solidFill>
                <a:latin typeface="Cambria" panose="02040503050406030204" pitchFamily="18" charset="0"/>
                <a:ea typeface="Cambria" panose="02040503050406030204" pitchFamily="18" charset="0"/>
              </a:rPr>
              <a:t> </a:t>
            </a:r>
            <a:r>
              <a:rPr lang="pl-PL" b="0" dirty="0" smtClean="0">
                <a:solidFill>
                  <a:schemeClr val="tx1"/>
                </a:solidFill>
                <a:latin typeface="Cambria" panose="02040503050406030204" pitchFamily="18" charset="0"/>
                <a:ea typeface="Cambria" panose="02040503050406030204" pitchFamily="18" charset="0"/>
              </a:rPr>
              <a:t>(…) </a:t>
            </a:r>
            <a:r>
              <a:rPr lang="pl-PL" b="0" dirty="0">
                <a:solidFill>
                  <a:schemeClr val="tx1"/>
                </a:solidFill>
                <a:latin typeface="Cambria" panose="02040503050406030204" pitchFamily="18" charset="0"/>
                <a:ea typeface="Cambria" panose="02040503050406030204" pitchFamily="18" charset="0"/>
              </a:rPr>
              <a:t>Szacowanie wartości zamówienia na usługi odbywa się na podstawie zaplanowanej ilości postępowań koniecznych do przeprowadzenia w danym roku, przed wszczęciem pierwszego postępowania o udzielenie zamówienia </a:t>
            </a:r>
            <a:r>
              <a:rPr lang="pl-PL" b="0" dirty="0" smtClean="0">
                <a:solidFill>
                  <a:schemeClr val="tx1"/>
                </a:solidFill>
                <a:latin typeface="Cambria" panose="02040503050406030204" pitchFamily="18" charset="0"/>
                <a:ea typeface="Cambria" panose="02040503050406030204" pitchFamily="18" charset="0"/>
              </a:rPr>
              <a:t>publicznego”</a:t>
            </a:r>
          </a:p>
        </p:txBody>
      </p:sp>
    </p:spTree>
    <p:extLst>
      <p:ext uri="{BB962C8B-B14F-4D97-AF65-F5344CB8AC3E}">
        <p14:creationId xmlns:p14="http://schemas.microsoft.com/office/powerpoint/2010/main" val="5952125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SZACOWANIE – JEDNOSTKI WYODRĘBNIONE</a:t>
            </a:r>
            <a:endParaRPr lang="pl-PL" sz="3600" b="1" dirty="0">
              <a:solidFill>
                <a:srgbClr val="660033"/>
              </a:solidFill>
            </a:endParaRPr>
          </a:p>
        </p:txBody>
      </p:sp>
      <p:sp>
        <p:nvSpPr>
          <p:cNvPr id="3" name="pole tekstowe 2"/>
          <p:cNvSpPr txBox="1"/>
          <p:nvPr/>
        </p:nvSpPr>
        <p:spPr>
          <a:xfrm>
            <a:off x="580132" y="1628800"/>
            <a:ext cx="8075240" cy="3416320"/>
          </a:xfrm>
          <a:prstGeom prst="rect">
            <a:avLst/>
          </a:prstGeom>
          <a:noFill/>
        </p:spPr>
        <p:txBody>
          <a:bodyPr wrap="square" rtlCol="0">
            <a:spAutoFit/>
          </a:bodyPr>
          <a:lstStyle/>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Art. 33 ust. 2 </a:t>
            </a:r>
            <a:r>
              <a:rPr lang="pl-PL" b="0" dirty="0" err="1" smtClean="0">
                <a:solidFill>
                  <a:schemeClr val="tx1"/>
                </a:solidFill>
                <a:latin typeface="Cambria" panose="02040503050406030204" pitchFamily="18" charset="0"/>
                <a:ea typeface="Cambria" panose="02040503050406030204" pitchFamily="18" charset="0"/>
              </a:rPr>
              <a:t>Pzp</a:t>
            </a:r>
            <a:endParaRPr lang="pl-PL" b="0" dirty="0" smtClean="0">
              <a:solidFill>
                <a:schemeClr val="tx1"/>
              </a:solidFill>
              <a:latin typeface="Cambria" panose="02040503050406030204" pitchFamily="18" charset="0"/>
              <a:ea typeface="Cambria" panose="02040503050406030204" pitchFamily="18" charset="0"/>
            </a:endParaRPr>
          </a:p>
          <a:p>
            <a:pPr marL="0" lvl="1" algn="just"/>
            <a:endParaRPr lang="pl-PL" b="0" dirty="0" smtClean="0">
              <a:solidFill>
                <a:schemeClr val="tx1"/>
              </a:solidFill>
              <a:latin typeface="Cambria" panose="02040503050406030204" pitchFamily="18" charset="0"/>
              <a:ea typeface="Cambria" panose="02040503050406030204" pitchFamily="18" charset="0"/>
            </a:endParaRPr>
          </a:p>
          <a:p>
            <a:pPr algn="just"/>
            <a:r>
              <a:rPr lang="pl-PL" b="0" dirty="0" smtClean="0">
                <a:solidFill>
                  <a:schemeClr val="tx1"/>
                </a:solidFill>
                <a:latin typeface="Cambria" panose="02040503050406030204" pitchFamily="18" charset="0"/>
                <a:ea typeface="Cambria" panose="02040503050406030204" pitchFamily="18" charset="0"/>
              </a:rPr>
              <a:t>1</a:t>
            </a:r>
            <a:r>
              <a:rPr lang="pl-PL" b="0" dirty="0">
                <a:solidFill>
                  <a:schemeClr val="tx1"/>
                </a:solidFill>
                <a:latin typeface="Cambria" panose="02040503050406030204" pitchFamily="18" charset="0"/>
                <a:ea typeface="Cambria" panose="02040503050406030204" pitchFamily="18" charset="0"/>
              </a:rPr>
              <a:t>. W przypadku gdy zamawiający składa się z kilku jednostek organizacyjnych, całkowita wartość zamówienia jest ustalana dla wszystkich jednostek organizacyjnych łącznie.</a:t>
            </a:r>
          </a:p>
          <a:p>
            <a:pPr algn="just"/>
            <a:r>
              <a:rPr lang="pl-PL" b="0" dirty="0">
                <a:solidFill>
                  <a:schemeClr val="tx1"/>
                </a:solidFill>
                <a:latin typeface="Cambria" panose="02040503050406030204" pitchFamily="18" charset="0"/>
                <a:ea typeface="Cambria" panose="02040503050406030204" pitchFamily="18" charset="0"/>
              </a:rPr>
              <a:t>2. </a:t>
            </a:r>
            <a:r>
              <a:rPr lang="pl-PL" dirty="0">
                <a:solidFill>
                  <a:schemeClr val="tx1"/>
                </a:solidFill>
                <a:latin typeface="Cambria" panose="02040503050406030204" pitchFamily="18" charset="0"/>
                <a:ea typeface="Cambria" panose="02040503050406030204" pitchFamily="18" charset="0"/>
              </a:rPr>
              <a:t>Jeżeli wyodrębniona jednostka organizacyjna zamawiającego, posiadająca samodzielność finansową udziela zamówienia związanego z jej własną działalnością, wartość udzielanego zamówienia ustala się odrębnie od wartości zamówień udzielanych przez inne jednostki organizacyjne tego zamawiającego posiadające samodzielność finansową.</a:t>
            </a:r>
          </a:p>
          <a:p>
            <a:pPr marL="0" lvl="1" algn="just"/>
            <a:endParaRPr lang="pl-PL" b="0" dirty="0">
              <a:solidFill>
                <a:schemeClr val="tx1"/>
              </a:solidFill>
              <a:latin typeface="Cambria" panose="02040503050406030204" pitchFamily="18" charset="0"/>
              <a:ea typeface="Cambria" panose="02040503050406030204" pitchFamily="18" charset="0"/>
            </a:endParaRPr>
          </a:p>
          <a:p>
            <a:pPr marL="0" lvl="1" algn="just"/>
            <a:r>
              <a:rPr lang="pl-PL" b="0" dirty="0" smtClean="0">
                <a:solidFill>
                  <a:schemeClr val="tx1"/>
                </a:solidFill>
                <a:latin typeface="Cambria" panose="02040503050406030204" pitchFamily="18" charset="0"/>
                <a:ea typeface="Cambria" panose="02040503050406030204" pitchFamily="18" charset="0"/>
              </a:rPr>
              <a:t>W Regulaminie – </a:t>
            </a:r>
            <a:r>
              <a:rPr lang="pl-PL" dirty="0" smtClean="0">
                <a:solidFill>
                  <a:schemeClr val="tx1"/>
                </a:solidFill>
                <a:latin typeface="Cambria" panose="02040503050406030204" pitchFamily="18" charset="0"/>
                <a:ea typeface="Cambria" panose="02040503050406030204" pitchFamily="18" charset="0"/>
              </a:rPr>
              <a:t>Samodzielne jednostki organizacyjne</a:t>
            </a:r>
          </a:p>
        </p:txBody>
      </p:sp>
    </p:spTree>
    <p:extLst>
      <p:ext uri="{BB962C8B-B14F-4D97-AF65-F5344CB8AC3E}">
        <p14:creationId xmlns:p14="http://schemas.microsoft.com/office/powerpoint/2010/main" val="5545680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SZACOWANIE - SPOSOBY</a:t>
            </a:r>
            <a:endParaRPr lang="pl-PL" sz="3600" b="1" dirty="0">
              <a:solidFill>
                <a:srgbClr val="660033"/>
              </a:solidFill>
            </a:endParaRPr>
          </a:p>
        </p:txBody>
      </p:sp>
      <p:sp>
        <p:nvSpPr>
          <p:cNvPr id="3" name="pole tekstowe 2"/>
          <p:cNvSpPr txBox="1"/>
          <p:nvPr/>
        </p:nvSpPr>
        <p:spPr>
          <a:xfrm>
            <a:off x="611560" y="1844824"/>
            <a:ext cx="8075240" cy="4524315"/>
          </a:xfrm>
          <a:prstGeom prst="rect">
            <a:avLst/>
          </a:prstGeom>
          <a:noFill/>
        </p:spPr>
        <p:txBody>
          <a:bodyPr wrap="square" rtlCol="0">
            <a:spAutoFit/>
          </a:bodyPr>
          <a:lstStyle/>
          <a:p>
            <a:pPr marL="285750" lvl="1"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Roboty budowlane</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na postawie kosztorysu inwestorskiego sporządzonego na podstawie dokumentacji projektowej oraz specyfikacji technicznych wykonania i odbioru robót, albo</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na podstawie planowanych kosztów robót budowlanych określonych w PFU,</a:t>
            </a:r>
          </a:p>
          <a:p>
            <a:pPr marL="457200" lvl="2" algn="just"/>
            <a:r>
              <a:rPr lang="pl-PL" b="0" dirty="0" smtClean="0">
                <a:solidFill>
                  <a:schemeClr val="tx1"/>
                </a:solidFill>
                <a:latin typeface="Cambria" panose="02040503050406030204" pitchFamily="18" charset="0"/>
                <a:ea typeface="Cambria" panose="02040503050406030204" pitchFamily="18" charset="0"/>
              </a:rPr>
              <a:t>- w przypadku zamówienia </a:t>
            </a:r>
            <a:r>
              <a:rPr lang="pl-PL" dirty="0" smtClean="0">
                <a:solidFill>
                  <a:schemeClr val="tx1"/>
                </a:solidFill>
                <a:latin typeface="Cambria" panose="02040503050406030204" pitchFamily="18" charset="0"/>
                <a:ea typeface="Cambria" panose="02040503050406030204" pitchFamily="18" charset="0"/>
              </a:rPr>
              <a:t>na wykonanie robót budowlanych</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na podstawie planowanych kosztów prac projektowych oraz planowanych kosztów robót budowlanych określonych w PFU, w przypadku zamówienia </a:t>
            </a:r>
            <a:r>
              <a:rPr lang="pl-PL" dirty="0" smtClean="0">
                <a:solidFill>
                  <a:schemeClr val="tx1"/>
                </a:solidFill>
                <a:latin typeface="Cambria" panose="02040503050406030204" pitchFamily="18" charset="0"/>
                <a:ea typeface="Cambria" panose="02040503050406030204" pitchFamily="18" charset="0"/>
              </a:rPr>
              <a:t>„zaprojektuj i wybuduj”.</a:t>
            </a:r>
          </a:p>
          <a:p>
            <a:pPr marL="457200" lvl="2" algn="just"/>
            <a:endParaRPr lang="pl-PL" dirty="0" smtClean="0">
              <a:solidFill>
                <a:schemeClr val="tx1"/>
              </a:solidFill>
              <a:latin typeface="Cambria" panose="02040503050406030204" pitchFamily="18" charset="0"/>
              <a:ea typeface="Cambria" panose="02040503050406030204" pitchFamily="18" charset="0"/>
            </a:endParaRPr>
          </a:p>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W przypadku zamówienia na roboty budowlane udzielane w częściach, </a:t>
            </a:r>
            <a:br>
              <a:rPr lang="pl-PL" b="0" dirty="0" smtClean="0">
                <a:solidFill>
                  <a:schemeClr val="tx1"/>
                </a:solidFill>
                <a:latin typeface="Cambria" panose="02040503050406030204" pitchFamily="18" charset="0"/>
                <a:ea typeface="Cambria" panose="02040503050406030204" pitchFamily="18" charset="0"/>
              </a:rPr>
            </a:br>
            <a:r>
              <a:rPr lang="pl-PL" b="0" dirty="0" smtClean="0">
                <a:solidFill>
                  <a:schemeClr val="tx1"/>
                </a:solidFill>
                <a:latin typeface="Cambria" panose="02040503050406030204" pitchFamily="18" charset="0"/>
                <a:ea typeface="Cambria" panose="02040503050406030204" pitchFamily="18" charset="0"/>
              </a:rPr>
              <a:t>z których każda stanowi przedmiot odrębnego postępowania, lub gdy Zamawiający dopuszcza możliwość składania ofert częściowych – </a:t>
            </a:r>
            <a:r>
              <a:rPr lang="pl-PL" dirty="0" smtClean="0">
                <a:solidFill>
                  <a:schemeClr val="tx1"/>
                </a:solidFill>
                <a:latin typeface="Cambria" panose="02040503050406030204" pitchFamily="18" charset="0"/>
                <a:ea typeface="Cambria" panose="02040503050406030204" pitchFamily="18" charset="0"/>
              </a:rPr>
              <a:t>wartością zamówienia jest łączna wartość poszczególnych części zamówienia. </a:t>
            </a:r>
          </a:p>
          <a:p>
            <a:pPr marL="285750" lvl="1" indent="-285750" algn="just">
              <a:buFont typeface="Arial" panose="020B0604020202020204" pitchFamily="34" charset="0"/>
              <a:buChar char="•"/>
            </a:pPr>
            <a:endParaRPr lang="pl-PL" b="0"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335270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SZACOWANIE - SPOSOBY</a:t>
            </a:r>
            <a:endParaRPr lang="pl-PL" sz="3600" b="1" dirty="0">
              <a:solidFill>
                <a:srgbClr val="660033"/>
              </a:solidFill>
            </a:endParaRPr>
          </a:p>
        </p:txBody>
      </p:sp>
      <p:sp>
        <p:nvSpPr>
          <p:cNvPr id="3" name="pole tekstowe 2"/>
          <p:cNvSpPr txBox="1"/>
          <p:nvPr/>
        </p:nvSpPr>
        <p:spPr>
          <a:xfrm>
            <a:off x="611560" y="1844824"/>
            <a:ext cx="8075240" cy="4247317"/>
          </a:xfrm>
          <a:prstGeom prst="rect">
            <a:avLst/>
          </a:prstGeom>
          <a:noFill/>
        </p:spPr>
        <p:txBody>
          <a:bodyPr wrap="square" rtlCol="0">
            <a:spAutoFit/>
          </a:bodyPr>
          <a:lstStyle/>
          <a:p>
            <a:pPr marL="285750" lvl="1"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Usługi lub dostawy</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Udzielane w częściach, w ramach odrębnych postępowań lub </a:t>
            </a:r>
            <a:br>
              <a:rPr lang="pl-PL" b="0" dirty="0" smtClean="0">
                <a:solidFill>
                  <a:schemeClr val="tx1"/>
                </a:solidFill>
                <a:latin typeface="Cambria" panose="02040503050406030204" pitchFamily="18" charset="0"/>
                <a:ea typeface="Cambria" panose="02040503050406030204" pitchFamily="18" charset="0"/>
              </a:rPr>
            </a:br>
            <a:r>
              <a:rPr lang="pl-PL" b="0" dirty="0" smtClean="0">
                <a:solidFill>
                  <a:schemeClr val="tx1"/>
                </a:solidFill>
                <a:latin typeface="Cambria" panose="02040503050406030204" pitchFamily="18" charset="0"/>
                <a:ea typeface="Cambria" panose="02040503050406030204" pitchFamily="18" charset="0"/>
              </a:rPr>
              <a:t>w przypadku dopuszczenia możliwości składania ofert częściowych – wartość łączna poszczególnych części. </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W przypadku planowania nabycia </a:t>
            </a:r>
            <a:r>
              <a:rPr lang="pl-PL" dirty="0" smtClean="0">
                <a:solidFill>
                  <a:schemeClr val="tx1"/>
                </a:solidFill>
                <a:latin typeface="Cambria" panose="02040503050406030204" pitchFamily="18" charset="0"/>
                <a:ea typeface="Cambria" panose="02040503050406030204" pitchFamily="18" charset="0"/>
              </a:rPr>
              <a:t>podobnych dostaw </a:t>
            </a:r>
            <a:r>
              <a:rPr lang="pl-PL" b="0" dirty="0" smtClean="0">
                <a:solidFill>
                  <a:schemeClr val="tx1"/>
                </a:solidFill>
                <a:latin typeface="Cambria" panose="02040503050406030204" pitchFamily="18" charset="0"/>
                <a:ea typeface="Cambria" panose="02040503050406030204" pitchFamily="18" charset="0"/>
              </a:rPr>
              <a:t>– wartość zamówienia to łączna wartość podobnych dostaw, nawet jeżeli Zamawiający udziela zamówienia w częściach lub dopuszcza możliwość składania ofert częściowych. </a:t>
            </a:r>
          </a:p>
          <a:p>
            <a:pPr marL="457200" lvl="2" algn="just"/>
            <a:endParaRPr lang="pl-PL" b="0" dirty="0" smtClean="0">
              <a:solidFill>
                <a:schemeClr val="tx1"/>
              </a:solidFill>
              <a:latin typeface="Cambria" panose="02040503050406030204" pitchFamily="18" charset="0"/>
              <a:ea typeface="Cambria" panose="02040503050406030204" pitchFamily="18" charset="0"/>
            </a:endParaRPr>
          </a:p>
          <a:p>
            <a:pPr marL="285750" lvl="1"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Podobne dostawy – jak to rozumieć? </a:t>
            </a:r>
          </a:p>
          <a:p>
            <a:pPr marL="742950" lvl="2"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dostawy produktów, które są przeznaczone do identycznego lub podobnego użytku, </a:t>
            </a:r>
            <a:r>
              <a:rPr lang="pl-PL" b="0" dirty="0" smtClean="0">
                <a:solidFill>
                  <a:schemeClr val="tx1"/>
                </a:solidFill>
                <a:latin typeface="Cambria" panose="02040503050406030204" pitchFamily="18" charset="0"/>
                <a:ea typeface="Cambria" panose="02040503050406030204" pitchFamily="18" charset="0"/>
              </a:rPr>
              <a:t>(przykładowo </a:t>
            </a:r>
            <a:r>
              <a:rPr lang="pl-PL" b="0" dirty="0">
                <a:solidFill>
                  <a:schemeClr val="tx1"/>
                </a:solidFill>
                <a:latin typeface="Cambria" panose="02040503050406030204" pitchFamily="18" charset="0"/>
                <a:ea typeface="Cambria" panose="02040503050406030204" pitchFamily="18" charset="0"/>
              </a:rPr>
              <a:t>dostawy żywności lub mebli </a:t>
            </a:r>
            <a:r>
              <a:rPr lang="pl-PL" b="0" dirty="0" smtClean="0">
                <a:solidFill>
                  <a:schemeClr val="tx1"/>
                </a:solidFill>
                <a:latin typeface="Cambria" panose="02040503050406030204" pitchFamily="18" charset="0"/>
                <a:ea typeface="Cambria" panose="02040503050406030204" pitchFamily="18" charset="0"/>
              </a:rPr>
              <a:t>biurowych)</a:t>
            </a:r>
          </a:p>
          <a:p>
            <a:pPr marL="742950" lvl="2"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dostawy obejmujące produkty </a:t>
            </a:r>
            <a:r>
              <a:rPr lang="pl-PL" b="0" dirty="0" smtClean="0">
                <a:solidFill>
                  <a:schemeClr val="tx1"/>
                </a:solidFill>
                <a:latin typeface="Cambria" panose="02040503050406030204" pitchFamily="18" charset="0"/>
                <a:ea typeface="Cambria" panose="02040503050406030204" pitchFamily="18" charset="0"/>
              </a:rPr>
              <a:t>dostępne </a:t>
            </a:r>
            <a:r>
              <a:rPr lang="pl-PL" b="0" dirty="0">
                <a:solidFill>
                  <a:schemeClr val="tx1"/>
                </a:solidFill>
                <a:latin typeface="Cambria" panose="02040503050406030204" pitchFamily="18" charset="0"/>
                <a:ea typeface="Cambria" panose="02040503050406030204" pitchFamily="18" charset="0"/>
              </a:rPr>
              <a:t>u jednego rodzaju dostawców („w jednym sklepie</a:t>
            </a:r>
            <a:r>
              <a:rPr lang="pl-PL" b="0" dirty="0" smtClean="0">
                <a:solidFill>
                  <a:schemeClr val="tx1"/>
                </a:solidFill>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27759863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SZACOWANIE - SPOSOBY</a:t>
            </a:r>
            <a:endParaRPr lang="pl-PL" sz="3600" b="1" dirty="0">
              <a:solidFill>
                <a:srgbClr val="660033"/>
              </a:solidFill>
            </a:endParaRPr>
          </a:p>
        </p:txBody>
      </p:sp>
      <p:sp>
        <p:nvSpPr>
          <p:cNvPr id="3" name="pole tekstowe 2"/>
          <p:cNvSpPr txBox="1"/>
          <p:nvPr/>
        </p:nvSpPr>
        <p:spPr>
          <a:xfrm>
            <a:off x="611560" y="1844824"/>
            <a:ext cx="8075240" cy="4247317"/>
          </a:xfrm>
          <a:prstGeom prst="rect">
            <a:avLst/>
          </a:prstGeom>
          <a:noFill/>
        </p:spPr>
        <p:txBody>
          <a:bodyPr wrap="square" rtlCol="0">
            <a:spAutoFit/>
          </a:bodyPr>
          <a:lstStyle/>
          <a:p>
            <a:pPr marL="285750" lvl="1"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Usługi lub dostawy</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Powtarzające się lub podlegające wznowieniu</a:t>
            </a:r>
          </a:p>
          <a:p>
            <a:pPr marL="1200150" lvl="3"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rzeczywista łączna wartość kolejnych zamówień tego samego rodzaju, </a:t>
            </a:r>
            <a:r>
              <a:rPr lang="pl-PL" dirty="0">
                <a:solidFill>
                  <a:schemeClr val="tx1"/>
                </a:solidFill>
                <a:latin typeface="Cambria" panose="02040503050406030204" pitchFamily="18" charset="0"/>
                <a:ea typeface="Cambria" panose="02040503050406030204" pitchFamily="18" charset="0"/>
              </a:rPr>
              <a:t>udzielonych w ciągu poprzednich 12 miesięcy lub w poprzednim roku budżetowym lub roku obrotowym</a:t>
            </a:r>
            <a:r>
              <a:rPr lang="pl-PL" b="0" dirty="0">
                <a:solidFill>
                  <a:schemeClr val="tx1"/>
                </a:solidFill>
                <a:latin typeface="Cambria" panose="02040503050406030204" pitchFamily="18" charset="0"/>
                <a:ea typeface="Cambria" panose="02040503050406030204" pitchFamily="18" charset="0"/>
              </a:rPr>
              <a:t>, z uwzględnieniem zmian ilości lub wartości zamawianych usług lub dostaw, które mogły wystąpić w ciągu 12 miesięcy następujących od udzielenia pierwszego zamówienia, </a:t>
            </a:r>
            <a:r>
              <a:rPr lang="pl-PL" b="0" dirty="0" smtClean="0">
                <a:solidFill>
                  <a:schemeClr val="tx1"/>
                </a:solidFill>
                <a:latin typeface="Cambria" panose="02040503050406030204" pitchFamily="18" charset="0"/>
                <a:ea typeface="Cambria" panose="02040503050406030204" pitchFamily="18" charset="0"/>
              </a:rPr>
              <a:t>albo</a:t>
            </a:r>
          </a:p>
          <a:p>
            <a:pPr marL="1200150" lvl="3"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łączna wartość zamówień, których zamawiający zamierza udzielić </a:t>
            </a:r>
            <a:r>
              <a:rPr lang="pl-PL" b="0" dirty="0" smtClean="0">
                <a:solidFill>
                  <a:schemeClr val="tx1"/>
                </a:solidFill>
                <a:latin typeface="Cambria" panose="02040503050406030204" pitchFamily="18" charset="0"/>
                <a:ea typeface="Cambria" panose="02040503050406030204" pitchFamily="18" charset="0"/>
              </a:rPr>
              <a:t/>
            </a:r>
            <a:br>
              <a:rPr lang="pl-PL" b="0" dirty="0" smtClean="0">
                <a:solidFill>
                  <a:schemeClr val="tx1"/>
                </a:solidFill>
                <a:latin typeface="Cambria" panose="02040503050406030204" pitchFamily="18" charset="0"/>
                <a:ea typeface="Cambria" panose="02040503050406030204" pitchFamily="18" charset="0"/>
              </a:rPr>
            </a:br>
            <a:r>
              <a:rPr lang="pl-PL" dirty="0" smtClean="0">
                <a:solidFill>
                  <a:schemeClr val="tx1"/>
                </a:solidFill>
                <a:latin typeface="Cambria" panose="02040503050406030204" pitchFamily="18" charset="0"/>
                <a:ea typeface="Cambria" panose="02040503050406030204" pitchFamily="18" charset="0"/>
              </a:rPr>
              <a:t>w </a:t>
            </a:r>
            <a:r>
              <a:rPr lang="pl-PL" dirty="0">
                <a:solidFill>
                  <a:schemeClr val="tx1"/>
                </a:solidFill>
                <a:latin typeface="Cambria" panose="02040503050406030204" pitchFamily="18" charset="0"/>
                <a:ea typeface="Cambria" panose="02040503050406030204" pitchFamily="18" charset="0"/>
              </a:rPr>
              <a:t>terminie 12 miesięcy następujących po pierwszej usłudze lub dostawie</a:t>
            </a:r>
            <a:r>
              <a:rPr lang="pl-PL" dirty="0" smtClean="0">
                <a:solidFill>
                  <a:schemeClr val="tx1"/>
                </a:solidFill>
                <a:latin typeface="Cambria" panose="02040503050406030204" pitchFamily="18" charset="0"/>
                <a:ea typeface="Cambria" panose="02040503050406030204" pitchFamily="18" charset="0"/>
              </a:rPr>
              <a:t>.</a:t>
            </a:r>
            <a:endParaRPr lang="pl-PL" dirty="0">
              <a:solidFill>
                <a:schemeClr val="tx1"/>
              </a:solidFill>
              <a:latin typeface="Cambria" panose="02040503050406030204" pitchFamily="18" charset="0"/>
              <a:ea typeface="Cambria" panose="02040503050406030204" pitchFamily="18" charset="0"/>
            </a:endParaRPr>
          </a:p>
          <a:p>
            <a:pPr marL="0" lvl="3" algn="just"/>
            <a:r>
              <a:rPr lang="pl-PL" dirty="0" smtClean="0">
                <a:solidFill>
                  <a:schemeClr val="tx1"/>
                </a:solidFill>
                <a:latin typeface="Cambria" panose="02040503050406030204" pitchFamily="18" charset="0"/>
                <a:ea typeface="Cambria" panose="02040503050406030204" pitchFamily="18" charset="0"/>
              </a:rPr>
              <a:t>Dostawy lub usługi powtarzające się:</a:t>
            </a:r>
          </a:p>
          <a:p>
            <a:pPr marL="0" lvl="3" algn="just"/>
            <a:r>
              <a:rPr lang="pl-PL" b="0" dirty="0">
                <a:solidFill>
                  <a:schemeClr val="tx1"/>
                </a:solidFill>
                <a:latin typeface="Cambria" panose="02040503050406030204" pitchFamily="18" charset="0"/>
                <a:ea typeface="Cambria" panose="02040503050406030204" pitchFamily="18" charset="0"/>
              </a:rPr>
              <a:t>gdy dane zamówienie </a:t>
            </a:r>
            <a:r>
              <a:rPr lang="pl-PL" dirty="0">
                <a:solidFill>
                  <a:schemeClr val="tx1"/>
                </a:solidFill>
                <a:latin typeface="Cambria" panose="02040503050406030204" pitchFamily="18" charset="0"/>
                <a:ea typeface="Cambria" panose="02040503050406030204" pitchFamily="18" charset="0"/>
              </a:rPr>
              <a:t>powtarza się co pewien czas</a:t>
            </a:r>
            <a:r>
              <a:rPr lang="pl-PL" b="0" dirty="0">
                <a:solidFill>
                  <a:schemeClr val="tx1"/>
                </a:solidFill>
                <a:latin typeface="Cambria" panose="02040503050406030204" pitchFamily="18" charset="0"/>
                <a:ea typeface="Cambria" panose="02040503050406030204" pitchFamily="18" charset="0"/>
              </a:rPr>
              <a:t>, jednak </a:t>
            </a:r>
            <a:r>
              <a:rPr lang="pl-PL" dirty="0">
                <a:solidFill>
                  <a:schemeClr val="tx1"/>
                </a:solidFill>
                <a:latin typeface="Cambria" panose="02040503050406030204" pitchFamily="18" charset="0"/>
                <a:ea typeface="Cambria" panose="02040503050406030204" pitchFamily="18" charset="0"/>
              </a:rPr>
              <a:t>nie może być spełnione przez jednorazowe zachowanie się wykonawcy</a:t>
            </a:r>
            <a:r>
              <a:rPr lang="pl-PL" b="0" dirty="0">
                <a:solidFill>
                  <a:schemeClr val="tx1"/>
                </a:solidFill>
                <a:latin typeface="Cambria" panose="02040503050406030204" pitchFamily="18" charset="0"/>
                <a:ea typeface="Cambria" panose="02040503050406030204" pitchFamily="18" charset="0"/>
              </a:rPr>
              <a:t> i dlatego realizowanie jest w częściach, stosownie do aktualnych potrzeb. </a:t>
            </a:r>
            <a:endParaRPr lang="pl-PL"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58360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Dlaczego nowe PZP?</a:t>
            </a:r>
            <a:endParaRPr lang="pl-PL" sz="3600" b="1" dirty="0">
              <a:solidFill>
                <a:srgbClr val="660033"/>
              </a:solidFill>
            </a:endParaRPr>
          </a:p>
        </p:txBody>
      </p:sp>
      <p:sp>
        <p:nvSpPr>
          <p:cNvPr id="3" name="Symbol zastępczy zawartości 2"/>
          <p:cNvSpPr>
            <a:spLocks noGrp="1"/>
          </p:cNvSpPr>
          <p:nvPr>
            <p:ph idx="1"/>
          </p:nvPr>
        </p:nvSpPr>
        <p:spPr>
          <a:xfrm>
            <a:off x="611560" y="1556792"/>
            <a:ext cx="8229600" cy="4248472"/>
          </a:xfrm>
        </p:spPr>
        <p:txBody>
          <a:bodyPr>
            <a:noAutofit/>
          </a:bodyPr>
          <a:lstStyle/>
          <a:p>
            <a:pPr marL="285750" indent="-285750" algn="just">
              <a:buFont typeface="Wingdings" panose="05000000000000000000" pitchFamily="2" charset="2"/>
              <a:buChar char="§"/>
            </a:pPr>
            <a:endParaRPr lang="pl-PL" sz="1600" dirty="0" smtClean="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sz="1600" dirty="0" smtClean="0">
                <a:latin typeface="Cambria" panose="02040503050406030204" pitchFamily="18" charset="0"/>
                <a:ea typeface="Cambria" panose="02040503050406030204" pitchFamily="18" charset="0"/>
              </a:rPr>
              <a:t>Ustawa </a:t>
            </a:r>
            <a:r>
              <a:rPr lang="pl-PL" sz="1600" dirty="0">
                <a:latin typeface="Cambria" panose="02040503050406030204" pitchFamily="18" charset="0"/>
                <a:ea typeface="Cambria" panose="02040503050406030204" pitchFamily="18" charset="0"/>
              </a:rPr>
              <a:t>z dnia 11 września 2019 r. (Dz. U. 2019 poz. 2019)</a:t>
            </a:r>
          </a:p>
          <a:p>
            <a:pPr algn="just"/>
            <a:endParaRPr lang="pl-PL" sz="1600" dirty="0">
              <a:latin typeface="Cambria" panose="02040503050406030204" pitchFamily="18" charset="0"/>
              <a:ea typeface="Cambria" panose="02040503050406030204" pitchFamily="18" charset="0"/>
            </a:endParaRPr>
          </a:p>
          <a:p>
            <a:pPr algn="just"/>
            <a:r>
              <a:rPr lang="pl-PL" sz="1600" b="1" dirty="0">
                <a:latin typeface="Cambria" panose="02040503050406030204" pitchFamily="18" charset="0"/>
                <a:ea typeface="Cambria" panose="02040503050406030204" pitchFamily="18" charset="0"/>
              </a:rPr>
              <a:t>Zanim weszła w życie – już nowelizowana:</a:t>
            </a:r>
          </a:p>
          <a:p>
            <a:pPr algn="just"/>
            <a:endParaRPr lang="pl-PL" sz="1600"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sz="1600" dirty="0" smtClean="0">
                <a:latin typeface="Cambria" panose="02040503050406030204" pitchFamily="18" charset="0"/>
                <a:ea typeface="Cambria" panose="02040503050406030204" pitchFamily="18" charset="0"/>
              </a:rPr>
              <a:t>Nowelizacja z </a:t>
            </a:r>
            <a:r>
              <a:rPr lang="pl-PL" sz="1600" dirty="0">
                <a:latin typeface="Cambria" panose="02040503050406030204" pitchFamily="18" charset="0"/>
                <a:ea typeface="Cambria" panose="02040503050406030204" pitchFamily="18" charset="0"/>
              </a:rPr>
              <a:t>dnia 27 listopada 2020 r. </a:t>
            </a:r>
            <a:r>
              <a:rPr lang="pl-PL" sz="1600" dirty="0" smtClean="0">
                <a:latin typeface="Cambria" panose="02040503050406030204" pitchFamily="18" charset="0"/>
                <a:ea typeface="Cambria" panose="02040503050406030204" pitchFamily="18" charset="0"/>
              </a:rPr>
              <a:t>(Dz. U. z 2020 r. poz. 2275)</a:t>
            </a:r>
          </a:p>
          <a:p>
            <a:pPr marL="0" indent="0" algn="just">
              <a:buNone/>
            </a:pPr>
            <a:endParaRPr lang="pl-PL" sz="1600" dirty="0">
              <a:latin typeface="Cambria" panose="02040503050406030204" pitchFamily="18" charset="0"/>
              <a:ea typeface="Cambria" panose="02040503050406030204" pitchFamily="18" charset="0"/>
            </a:endParaRPr>
          </a:p>
          <a:p>
            <a:pPr algn="just"/>
            <a:r>
              <a:rPr lang="pl-PL" sz="1600" dirty="0">
                <a:latin typeface="Cambria" panose="02040503050406030204" pitchFamily="18" charset="0"/>
                <a:ea typeface="Cambria" panose="02040503050406030204" pitchFamily="18" charset="0"/>
              </a:rPr>
              <a:t>Utrzymano datę wejścia w życie – 1 stycznia 2021 r. </a:t>
            </a:r>
          </a:p>
          <a:p>
            <a:pPr algn="just"/>
            <a:endParaRPr lang="pl-PL" sz="1600" dirty="0">
              <a:latin typeface="Cambria" panose="02040503050406030204" pitchFamily="18" charset="0"/>
              <a:ea typeface="Cambria" panose="02040503050406030204" pitchFamily="18" charset="0"/>
            </a:endParaRPr>
          </a:p>
          <a:p>
            <a:pPr algn="just"/>
            <a:r>
              <a:rPr lang="pl-PL" sz="1600" b="1" dirty="0">
                <a:latin typeface="Cambria" panose="02040503050406030204" pitchFamily="18" charset="0"/>
                <a:ea typeface="Cambria" panose="02040503050406030204" pitchFamily="18" charset="0"/>
              </a:rPr>
              <a:t>Uwaga – przepisy przejściowe</a:t>
            </a:r>
          </a:p>
          <a:p>
            <a:pPr algn="just"/>
            <a:endParaRPr lang="pl-PL" sz="1600" dirty="0"/>
          </a:p>
          <a:p>
            <a:pPr algn="just"/>
            <a:r>
              <a:rPr lang="pl-PL" sz="1600" dirty="0">
                <a:latin typeface="Cambria" panose="02040503050406030204" pitchFamily="18" charset="0"/>
                <a:ea typeface="Cambria" panose="02040503050406030204" pitchFamily="18" charset="0"/>
              </a:rPr>
              <a:t>Do postępowań o udzielenie zamówienia, o których mowa w ustawie uchylanej, wszczętych i niezakończonych przed dniem 1 stycznia 2021 r. </a:t>
            </a:r>
            <a:r>
              <a:rPr lang="pl-PL" sz="1600" b="1" dirty="0">
                <a:latin typeface="Cambria" panose="02040503050406030204" pitchFamily="18" charset="0"/>
                <a:ea typeface="Cambria" panose="02040503050406030204" pitchFamily="18" charset="0"/>
              </a:rPr>
              <a:t>stosuje się przepisy dotychczasowe</a:t>
            </a:r>
            <a:r>
              <a:rPr lang="pl-PL" sz="1600" dirty="0" smtClean="0">
                <a:latin typeface="Cambria" panose="02040503050406030204" pitchFamily="18" charset="0"/>
                <a:ea typeface="Cambria" panose="02040503050406030204" pitchFamily="18" charset="0"/>
              </a:rPr>
              <a:t>.</a:t>
            </a:r>
            <a:endParaRPr lang="pl-PL"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758442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SZACOWANIE - SPOSOBY</a:t>
            </a:r>
            <a:endParaRPr lang="pl-PL" sz="3600" b="1" dirty="0">
              <a:solidFill>
                <a:srgbClr val="660033"/>
              </a:solidFill>
            </a:endParaRPr>
          </a:p>
        </p:txBody>
      </p:sp>
      <p:sp>
        <p:nvSpPr>
          <p:cNvPr id="3" name="pole tekstowe 2"/>
          <p:cNvSpPr txBox="1"/>
          <p:nvPr/>
        </p:nvSpPr>
        <p:spPr>
          <a:xfrm>
            <a:off x="611560" y="1844824"/>
            <a:ext cx="8075240" cy="3693319"/>
          </a:xfrm>
          <a:prstGeom prst="rect">
            <a:avLst/>
          </a:prstGeom>
          <a:noFill/>
        </p:spPr>
        <p:txBody>
          <a:bodyPr wrap="square" rtlCol="0">
            <a:spAutoFit/>
          </a:bodyPr>
          <a:lstStyle/>
          <a:p>
            <a:pPr marL="271462" lvl="1" algn="just"/>
            <a:r>
              <a:rPr lang="pl-PL" dirty="0">
                <a:solidFill>
                  <a:schemeClr val="tx1"/>
                </a:solidFill>
                <a:latin typeface="Cambria" panose="02040503050406030204" pitchFamily="18" charset="0"/>
                <a:ea typeface="Cambria" panose="02040503050406030204" pitchFamily="18" charset="0"/>
              </a:rPr>
              <a:t>Przykłady usług lub dostaw powtarzających się (cyklicznych): </a:t>
            </a:r>
          </a:p>
          <a:p>
            <a:pPr marL="557212"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sprzątanie biur,</a:t>
            </a:r>
          </a:p>
          <a:p>
            <a:pPr marL="557212"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wywóz odpadów. </a:t>
            </a:r>
          </a:p>
          <a:p>
            <a:pPr marL="557212"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świadczenia podmiotów dostarczających gaz, wodę</a:t>
            </a:r>
            <a:r>
              <a:rPr lang="pl-PL" b="0" dirty="0" smtClean="0">
                <a:solidFill>
                  <a:schemeClr val="tx1"/>
                </a:solidFill>
                <a:latin typeface="Cambria" panose="02040503050406030204" pitchFamily="18" charset="0"/>
                <a:ea typeface="Cambria" panose="02040503050406030204" pitchFamily="18" charset="0"/>
              </a:rPr>
              <a:t>.</a:t>
            </a:r>
          </a:p>
          <a:p>
            <a:pPr marL="271462" lvl="1" algn="just"/>
            <a:endParaRPr lang="pl-PL" dirty="0" smtClean="0">
              <a:solidFill>
                <a:schemeClr val="tx1"/>
              </a:solidFill>
              <a:latin typeface="Cambria" panose="02040503050406030204" pitchFamily="18" charset="0"/>
              <a:ea typeface="Cambria" panose="02040503050406030204" pitchFamily="18" charset="0"/>
            </a:endParaRPr>
          </a:p>
          <a:p>
            <a:pPr marL="2857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Podstawą </a:t>
            </a:r>
            <a:r>
              <a:rPr lang="pl-PL" b="0" dirty="0">
                <a:solidFill>
                  <a:schemeClr val="tx1"/>
                </a:solidFill>
                <a:latin typeface="Cambria" panose="02040503050406030204" pitchFamily="18" charset="0"/>
                <a:ea typeface="Cambria" panose="02040503050406030204" pitchFamily="18" charset="0"/>
              </a:rPr>
              <a:t>ustalenia wartości zamówienia na usługi, </a:t>
            </a:r>
            <a:r>
              <a:rPr lang="pl-PL" dirty="0">
                <a:solidFill>
                  <a:schemeClr val="tx1"/>
                </a:solidFill>
                <a:latin typeface="Cambria" panose="02040503050406030204" pitchFamily="18" charset="0"/>
                <a:ea typeface="Cambria" panose="02040503050406030204" pitchFamily="18" charset="0"/>
              </a:rPr>
              <a:t>których łączna cena nie może być określona</a:t>
            </a:r>
            <a:r>
              <a:rPr lang="pl-PL" b="0" dirty="0">
                <a:solidFill>
                  <a:schemeClr val="tx1"/>
                </a:solidFill>
                <a:latin typeface="Cambria" panose="02040503050406030204" pitchFamily="18" charset="0"/>
                <a:ea typeface="Cambria" panose="02040503050406030204" pitchFamily="18" charset="0"/>
              </a:rPr>
              <a:t>, jest:</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całkowita </a:t>
            </a:r>
            <a:r>
              <a:rPr lang="pl-PL" b="0" dirty="0">
                <a:solidFill>
                  <a:schemeClr val="tx1"/>
                </a:solidFill>
                <a:latin typeface="Cambria" panose="02040503050406030204" pitchFamily="18" charset="0"/>
                <a:ea typeface="Cambria" panose="02040503050406030204" pitchFamily="18" charset="0"/>
              </a:rPr>
              <a:t>wartość zamówienia przez cały okres jego realizacji - w przypadku zamówień udzielanych na okres oznaczony nie dłuższy niż 48 </a:t>
            </a:r>
            <a:r>
              <a:rPr lang="pl-PL" b="0" dirty="0" smtClean="0">
                <a:solidFill>
                  <a:schemeClr val="tx1"/>
                </a:solidFill>
                <a:latin typeface="Cambria" panose="02040503050406030204" pitchFamily="18" charset="0"/>
                <a:ea typeface="Cambria" panose="02040503050406030204" pitchFamily="18" charset="0"/>
              </a:rPr>
              <a:t>miesięcy,</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wartość </a:t>
            </a:r>
            <a:r>
              <a:rPr lang="pl-PL" b="0" dirty="0">
                <a:solidFill>
                  <a:schemeClr val="tx1"/>
                </a:solidFill>
                <a:latin typeface="Cambria" panose="02040503050406030204" pitchFamily="18" charset="0"/>
                <a:ea typeface="Cambria" panose="02040503050406030204" pitchFamily="18" charset="0"/>
              </a:rPr>
              <a:t>miesięczna zamówienia pomnożona przez 48 - w przypadku zamówień udzielanych na czas nieoznaczony lub oznaczony dłuższy niż 48 miesięcy.</a:t>
            </a:r>
          </a:p>
          <a:p>
            <a:pPr marL="285750" lvl="1" indent="-285750" algn="just">
              <a:buFont typeface="Arial" panose="020B0604020202020204" pitchFamily="34" charset="0"/>
              <a:buChar char="•"/>
            </a:pPr>
            <a:endParaRPr lang="pl-PL"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067229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SZACOWANIE – PROCES ZAKUPOWY</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marL="285750" lvl="1"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Regulamin przewiduje elastyczne formy – par. 32</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analiza </a:t>
            </a:r>
            <a:r>
              <a:rPr lang="pl-PL" b="0" dirty="0">
                <a:solidFill>
                  <a:schemeClr val="tx1"/>
                </a:solidFill>
                <a:latin typeface="Cambria" panose="02040503050406030204" pitchFamily="18" charset="0"/>
                <a:ea typeface="Cambria" panose="02040503050406030204" pitchFamily="18" charset="0"/>
              </a:rPr>
              <a:t>cen rynkowych, w tym przykładowo poprzez analizę wydruków ze stron internetowych zawierających ceny usługi i towarów (opatrzone datą wydruku), analizę na podstawie innych wiarygodnych źródeł informacji, np. aktualnych katalogów cenowych</a:t>
            </a:r>
            <a:r>
              <a:rPr lang="pl-PL" b="0" dirty="0" smtClean="0">
                <a:solidFill>
                  <a:schemeClr val="tx1"/>
                </a:solidFill>
                <a:latin typeface="Cambria" panose="02040503050406030204" pitchFamily="18" charset="0"/>
                <a:ea typeface="Cambria" panose="02040503050406030204" pitchFamily="18" charset="0"/>
              </a:rPr>
              <a:t>,</a:t>
            </a:r>
          </a:p>
          <a:p>
            <a:pPr marL="742950" lvl="2"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analizy wydatków poniesionych na tego rodzaju zamówienia, w okresie 12 miesięcy poprzedzających moment szacowania lub w poprzednim roku budżetowym, obejmujących analogiczny lub zbliżony przedmiot zamówienia, z uwzględnieniem prognozowanego na dany rok średniorocznego wskaźnika wzrostu cen towarów i usług konsumpcyjnych,</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analiza </a:t>
            </a:r>
            <a:r>
              <a:rPr lang="pl-PL" b="0" dirty="0">
                <a:solidFill>
                  <a:schemeClr val="tx1"/>
                </a:solidFill>
                <a:latin typeface="Cambria" panose="02040503050406030204" pitchFamily="18" charset="0"/>
                <a:ea typeface="Cambria" panose="02040503050406030204" pitchFamily="18" charset="0"/>
              </a:rPr>
              <a:t>cen ofertowych złożonych w postępowaniach zakupowych prowadzonych przez Zamawiającego lub innych zamawiających obejmujących analogiczny lub zbliżony przedmiot zamówienia, z uwzględnieniem prognozowanego na dany rok średniorocznego wskaźnika wzrostu cen towarów i usług konsumpcyjnych</a:t>
            </a:r>
            <a:r>
              <a:rPr lang="pl-PL" b="0" dirty="0" smtClean="0">
                <a:solidFill>
                  <a:schemeClr val="tx1"/>
                </a:solidFill>
                <a:latin typeface="Cambria" panose="02040503050406030204" pitchFamily="18" charset="0"/>
                <a:ea typeface="Cambria" panose="02040503050406030204" pitchFamily="18" charset="0"/>
              </a:rPr>
              <a:t>,</a:t>
            </a:r>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616098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SZACOWANIE – PROCES ZAKUPOWY</a:t>
            </a:r>
            <a:endParaRPr lang="pl-PL" sz="3600" b="1" dirty="0">
              <a:solidFill>
                <a:srgbClr val="660033"/>
              </a:solidFill>
            </a:endParaRPr>
          </a:p>
        </p:txBody>
      </p:sp>
      <p:sp>
        <p:nvSpPr>
          <p:cNvPr id="3" name="pole tekstowe 2"/>
          <p:cNvSpPr txBox="1"/>
          <p:nvPr/>
        </p:nvSpPr>
        <p:spPr>
          <a:xfrm>
            <a:off x="611560" y="1628800"/>
            <a:ext cx="8075240" cy="3693319"/>
          </a:xfrm>
          <a:prstGeom prst="rect">
            <a:avLst/>
          </a:prstGeom>
          <a:noFill/>
        </p:spPr>
        <p:txBody>
          <a:bodyPr wrap="square" rtlCol="0">
            <a:spAutoFit/>
          </a:bodyPr>
          <a:lstStyle/>
          <a:p>
            <a:pPr marL="285750" lvl="1"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Regulamin przewiduje elastyczne formy – par. 32</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badania </a:t>
            </a:r>
            <a:r>
              <a:rPr lang="pl-PL" b="0" dirty="0">
                <a:solidFill>
                  <a:schemeClr val="tx1"/>
                </a:solidFill>
                <a:latin typeface="Cambria" panose="02040503050406030204" pitchFamily="18" charset="0"/>
                <a:ea typeface="Cambria" panose="02040503050406030204" pitchFamily="18" charset="0"/>
              </a:rPr>
              <a:t>rynku poprzez rozeznanie przeprowadzone drogą pisemną, faksem, pocztą elektroniczną, a w przypadku dostaw lub usług także telefonicznie. </a:t>
            </a:r>
            <a:r>
              <a:rPr lang="pl-PL" dirty="0">
                <a:solidFill>
                  <a:schemeClr val="tx1"/>
                </a:solidFill>
                <a:latin typeface="Cambria" panose="02040503050406030204" pitchFamily="18" charset="0"/>
                <a:ea typeface="Cambria" panose="02040503050406030204" pitchFamily="18" charset="0"/>
              </a:rPr>
              <a:t>W przypadku rozeznania drogą telefoniczną należy sporządzić notatkę z przeprowadzonych </a:t>
            </a:r>
            <a:r>
              <a:rPr lang="pl-PL" dirty="0" smtClean="0">
                <a:solidFill>
                  <a:schemeClr val="tx1"/>
                </a:solidFill>
                <a:latin typeface="Cambria" panose="02040503050406030204" pitchFamily="18" charset="0"/>
                <a:ea typeface="Cambria" panose="02040503050406030204" pitchFamily="18" charset="0"/>
              </a:rPr>
              <a:t>rozmów,</a:t>
            </a:r>
          </a:p>
          <a:p>
            <a:pPr marL="7429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na </a:t>
            </a:r>
            <a:r>
              <a:rPr lang="pl-PL" b="0" dirty="0">
                <a:solidFill>
                  <a:schemeClr val="tx1"/>
                </a:solidFill>
                <a:latin typeface="Cambria" panose="02040503050406030204" pitchFamily="18" charset="0"/>
                <a:ea typeface="Cambria" panose="02040503050406030204" pitchFamily="18" charset="0"/>
              </a:rPr>
              <a:t>podstawie kosztorysu/zestawienia rodzaju, zakresu i ilości robót budowlanych wraz z ich cenami rynkowymi, przykładowo przy wykorzystaniu danych dostępnych w bazach cen dotyczących budownictwa (np. SEKOCENBUD</a:t>
            </a:r>
            <a:r>
              <a:rPr lang="pl-PL" b="0" dirty="0" smtClean="0">
                <a:solidFill>
                  <a:schemeClr val="tx1"/>
                </a:solidFill>
                <a:latin typeface="Cambria" panose="02040503050406030204" pitchFamily="18" charset="0"/>
                <a:ea typeface="Cambria" panose="02040503050406030204" pitchFamily="18" charset="0"/>
              </a:rPr>
              <a:t>).</a:t>
            </a:r>
          </a:p>
          <a:p>
            <a:pPr marL="457200" lvl="2" algn="just"/>
            <a:endParaRPr lang="pl-PL" b="0" dirty="0">
              <a:solidFill>
                <a:schemeClr val="tx1"/>
              </a:solidFill>
              <a:latin typeface="Cambria" panose="02040503050406030204" pitchFamily="18" charset="0"/>
              <a:ea typeface="Cambria" panose="02040503050406030204" pitchFamily="18" charset="0"/>
            </a:endParaRPr>
          </a:p>
          <a:p>
            <a:pPr marL="457200" lvl="2" algn="just"/>
            <a:r>
              <a:rPr lang="pl-PL" dirty="0">
                <a:solidFill>
                  <a:schemeClr val="tx1"/>
                </a:solidFill>
                <a:latin typeface="Cambria" panose="02040503050406030204" pitchFamily="18" charset="0"/>
                <a:ea typeface="Cambria" panose="02040503050406030204" pitchFamily="18" charset="0"/>
              </a:rPr>
              <a:t>Jak dokumentować szacowanie Procesu </a:t>
            </a:r>
            <a:r>
              <a:rPr lang="pl-PL" dirty="0" smtClean="0">
                <a:solidFill>
                  <a:schemeClr val="tx1"/>
                </a:solidFill>
                <a:latin typeface="Cambria" panose="02040503050406030204" pitchFamily="18" charset="0"/>
                <a:ea typeface="Cambria" panose="02040503050406030204" pitchFamily="18" charset="0"/>
              </a:rPr>
              <a:t>zakupowego?</a:t>
            </a:r>
          </a:p>
          <a:p>
            <a:pPr marL="742950" lvl="2"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n</a:t>
            </a:r>
            <a:r>
              <a:rPr lang="pl-PL" b="0" dirty="0" smtClean="0">
                <a:solidFill>
                  <a:schemeClr val="tx1"/>
                </a:solidFill>
                <a:latin typeface="Cambria" panose="02040503050406030204" pitchFamily="18" charset="0"/>
                <a:ea typeface="Cambria" panose="02040503050406030204" pitchFamily="18" charset="0"/>
              </a:rPr>
              <a:t>otatka, protokół z ustalenia</a:t>
            </a:r>
            <a:endParaRPr lang="pl-PL" b="0" dirty="0">
              <a:solidFill>
                <a:schemeClr val="tx1"/>
              </a:solidFill>
              <a:latin typeface="Cambria" panose="02040503050406030204" pitchFamily="18" charset="0"/>
              <a:ea typeface="Cambria" panose="02040503050406030204" pitchFamily="18" charset="0"/>
            </a:endParaRPr>
          </a:p>
          <a:p>
            <a:pPr marL="742950" lvl="2" indent="-285750" algn="just">
              <a:buFont typeface="Arial" panose="020B0604020202020204" pitchFamily="34" charset="0"/>
              <a:buChar char="•"/>
            </a:pPr>
            <a:endParaRPr lang="pl-PL"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946386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SZACOWANIE – WYŻSZE CENY OFERT</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marL="0" lvl="2" algn="just"/>
            <a:r>
              <a:rPr lang="pl-PL" dirty="0" smtClean="0">
                <a:solidFill>
                  <a:schemeClr val="tx1"/>
                </a:solidFill>
                <a:latin typeface="Cambria" panose="02040503050406030204" pitchFamily="18" charset="0"/>
                <a:ea typeface="Cambria" panose="02040503050406030204" pitchFamily="18" charset="0"/>
              </a:rPr>
              <a:t>Pytanie – co </a:t>
            </a:r>
            <a:r>
              <a:rPr lang="pl-PL" dirty="0">
                <a:solidFill>
                  <a:schemeClr val="tx1"/>
                </a:solidFill>
                <a:latin typeface="Cambria" panose="02040503050406030204" pitchFamily="18" charset="0"/>
                <a:ea typeface="Cambria" panose="02040503050406030204" pitchFamily="18" charset="0"/>
              </a:rPr>
              <a:t>zrobić, gdy  szacowanie jest do kwoty 130.000 netto </a:t>
            </a:r>
            <a:r>
              <a:rPr lang="pl-PL" dirty="0" smtClean="0">
                <a:solidFill>
                  <a:schemeClr val="tx1"/>
                </a:solidFill>
                <a:latin typeface="Cambria" panose="02040503050406030204" pitchFamily="18" charset="0"/>
                <a:ea typeface="Cambria" panose="02040503050406030204" pitchFamily="18" charset="0"/>
              </a:rPr>
              <a:t/>
            </a:r>
            <a:br>
              <a:rPr lang="pl-PL" dirty="0" smtClean="0">
                <a:solidFill>
                  <a:schemeClr val="tx1"/>
                </a:solidFill>
                <a:latin typeface="Cambria" panose="02040503050406030204" pitchFamily="18" charset="0"/>
                <a:ea typeface="Cambria" panose="02040503050406030204" pitchFamily="18" charset="0"/>
              </a:rPr>
            </a:br>
            <a:r>
              <a:rPr lang="pl-PL" dirty="0" smtClean="0">
                <a:solidFill>
                  <a:schemeClr val="tx1"/>
                </a:solidFill>
                <a:latin typeface="Cambria" panose="02040503050406030204" pitchFamily="18" charset="0"/>
                <a:ea typeface="Cambria" panose="02040503050406030204" pitchFamily="18" charset="0"/>
              </a:rPr>
              <a:t>a </a:t>
            </a:r>
            <a:r>
              <a:rPr lang="pl-PL" dirty="0">
                <a:solidFill>
                  <a:schemeClr val="tx1"/>
                </a:solidFill>
                <a:latin typeface="Cambria" panose="02040503050406030204" pitchFamily="18" charset="0"/>
                <a:ea typeface="Cambria" panose="02040503050406030204" pitchFamily="18" charset="0"/>
              </a:rPr>
              <a:t>wszystkie oferty przewyższają tą kwotę </a:t>
            </a:r>
            <a:r>
              <a:rPr lang="pl-PL" dirty="0" smtClean="0">
                <a:solidFill>
                  <a:schemeClr val="tx1"/>
                </a:solidFill>
                <a:latin typeface="Cambria" panose="02040503050406030204" pitchFamily="18" charset="0"/>
                <a:ea typeface="Cambria" panose="02040503050406030204" pitchFamily="18" charset="0"/>
              </a:rPr>
              <a:t>szacunkową, a </a:t>
            </a:r>
            <a:r>
              <a:rPr lang="pl-PL" dirty="0">
                <a:solidFill>
                  <a:schemeClr val="tx1"/>
                </a:solidFill>
                <a:latin typeface="Cambria" panose="02040503050406030204" pitchFamily="18" charset="0"/>
                <a:ea typeface="Cambria" panose="02040503050406030204" pitchFamily="18" charset="0"/>
              </a:rPr>
              <a:t>co zrobić gdy tylko jedna oferta jest powyżej </a:t>
            </a:r>
            <a:r>
              <a:rPr lang="pl-PL" dirty="0" smtClean="0">
                <a:solidFill>
                  <a:schemeClr val="tx1"/>
                </a:solidFill>
                <a:latin typeface="Cambria" panose="02040503050406030204" pitchFamily="18" charset="0"/>
                <a:ea typeface="Cambria" panose="02040503050406030204" pitchFamily="18" charset="0"/>
              </a:rPr>
              <a:t>130.000 zł,</a:t>
            </a:r>
          </a:p>
          <a:p>
            <a:pPr marL="0" lvl="2" algn="just"/>
            <a:endParaRPr lang="pl-PL" b="0" dirty="0">
              <a:solidFill>
                <a:schemeClr val="tx1"/>
              </a:solidFill>
              <a:latin typeface="Cambria" panose="02040503050406030204" pitchFamily="18" charset="0"/>
              <a:ea typeface="Cambria" panose="02040503050406030204" pitchFamily="18" charset="0"/>
            </a:endParaRPr>
          </a:p>
          <a:p>
            <a:pPr marL="2857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w pierwszym przypadku skłaniam się do unieważnienia Procesu zakupowego – przesłanki unieważnienia – par. 37 Regulaminu. </a:t>
            </a:r>
          </a:p>
          <a:p>
            <a:pPr marL="285750" lvl="2"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w drugim przypadku problem może nie powstać, jeżeli można wybrać ofertę </a:t>
            </a:r>
            <a:br>
              <a:rPr lang="pl-PL" b="0" dirty="0" smtClean="0">
                <a:solidFill>
                  <a:schemeClr val="tx1"/>
                </a:solidFill>
                <a:latin typeface="Cambria" panose="02040503050406030204" pitchFamily="18" charset="0"/>
                <a:ea typeface="Cambria" panose="02040503050406030204" pitchFamily="18" charset="0"/>
              </a:rPr>
            </a:br>
            <a:r>
              <a:rPr lang="pl-PL" b="0" dirty="0" smtClean="0">
                <a:solidFill>
                  <a:schemeClr val="tx1"/>
                </a:solidFill>
                <a:latin typeface="Cambria" panose="02040503050406030204" pitchFamily="18" charset="0"/>
                <a:ea typeface="Cambria" panose="02040503050406030204" pitchFamily="18" charset="0"/>
              </a:rPr>
              <a:t>z ceną niższą, poniżej 130.000 zł. </a:t>
            </a:r>
          </a:p>
          <a:p>
            <a:pPr marL="0" lvl="2" algn="just"/>
            <a:endParaRPr lang="pl-PL" b="0" dirty="0">
              <a:solidFill>
                <a:schemeClr val="tx1"/>
              </a:solidFill>
              <a:latin typeface="Cambria" panose="02040503050406030204" pitchFamily="18" charset="0"/>
              <a:ea typeface="Cambria" panose="02040503050406030204" pitchFamily="18" charset="0"/>
            </a:endParaRPr>
          </a:p>
          <a:p>
            <a:pPr marL="0" lvl="2" algn="just"/>
            <a:r>
              <a:rPr lang="pl-PL" dirty="0" smtClean="0">
                <a:solidFill>
                  <a:schemeClr val="tx1"/>
                </a:solidFill>
                <a:latin typeface="Cambria" panose="02040503050406030204" pitchFamily="18" charset="0"/>
                <a:ea typeface="Cambria" panose="02040503050406030204" pitchFamily="18" charset="0"/>
              </a:rPr>
              <a:t>Podobny problem – postępowanie w procedurze krajowej / oferty powyżej progu. </a:t>
            </a:r>
          </a:p>
          <a:p>
            <a:pPr marL="0" lvl="2" algn="just"/>
            <a:r>
              <a:rPr lang="pl-PL" b="0" dirty="0">
                <a:solidFill>
                  <a:schemeClr val="tx1"/>
                </a:solidFill>
                <a:latin typeface="Cambria" panose="02040503050406030204" pitchFamily="18" charset="0"/>
                <a:ea typeface="Cambria" panose="02040503050406030204" pitchFamily="18" charset="0"/>
              </a:rPr>
              <a:t>wyrok KIO z dnia 15 grudnia 2017 r., sygn. akt KIO 2583/17. W tej sprawie wartość oferty znacznie przekroczyła budżet Zamawiającego, również „wchodząc” w progi unijne. Izba nie znalazła podstaw do przypisania zamawiającemu naruszenia art. 7 ust. 1 i 3, art. 32 ust. 2, art. 93 ust. 1 pkt 7, ani art. 146 ust. 1 pkt 2 </a:t>
            </a:r>
            <a:r>
              <a:rPr lang="pl-PL" b="0" dirty="0" err="1">
                <a:solidFill>
                  <a:schemeClr val="tx1"/>
                </a:solidFill>
                <a:latin typeface="Cambria" panose="02040503050406030204" pitchFamily="18" charset="0"/>
                <a:ea typeface="Cambria" panose="02040503050406030204" pitchFamily="18" charset="0"/>
              </a:rPr>
              <a:t>Pzp</a:t>
            </a:r>
            <a:r>
              <a:rPr lang="pl-PL" b="0" dirty="0">
                <a:solidFill>
                  <a:schemeClr val="tx1"/>
                </a:solidFill>
                <a:latin typeface="Cambria" panose="02040503050406030204" pitchFamily="18" charset="0"/>
                <a:ea typeface="Cambria" panose="02040503050406030204" pitchFamily="18" charset="0"/>
              </a:rPr>
              <a:t>. </a:t>
            </a:r>
            <a:endParaRPr lang="pl-PL"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385757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ANALIZA POTRZEB</a:t>
            </a:r>
            <a:endParaRPr lang="pl-PL" sz="3600" b="1" dirty="0">
              <a:solidFill>
                <a:srgbClr val="660033"/>
              </a:solidFill>
            </a:endParaRPr>
          </a:p>
        </p:txBody>
      </p:sp>
      <p:sp>
        <p:nvSpPr>
          <p:cNvPr id="3" name="pole tekstowe 2"/>
          <p:cNvSpPr txBox="1"/>
          <p:nvPr/>
        </p:nvSpPr>
        <p:spPr>
          <a:xfrm>
            <a:off x="534380" y="1844824"/>
            <a:ext cx="8075240" cy="3970318"/>
          </a:xfrm>
          <a:prstGeom prst="rect">
            <a:avLst/>
          </a:prstGeom>
          <a:noFill/>
        </p:spPr>
        <p:txBody>
          <a:bodyPr wrap="square" rtlCol="0">
            <a:spAutoFit/>
          </a:bodyPr>
          <a:lstStyle/>
          <a:p>
            <a:pPr marL="285750" lvl="1"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Nowy obowiązek nałożony na Zamawiających </a:t>
            </a:r>
          </a:p>
          <a:p>
            <a:pPr marL="285750" lvl="1"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Dotyczy postępowań unijnych </a:t>
            </a:r>
          </a:p>
          <a:p>
            <a:pPr algn="just"/>
            <a:endParaRPr lang="pl-PL" dirty="0" smtClean="0">
              <a:latin typeface="Cambria" panose="02040503050406030204" pitchFamily="18" charset="0"/>
              <a:ea typeface="Cambria" panose="02040503050406030204" pitchFamily="18" charset="0"/>
            </a:endParaRPr>
          </a:p>
          <a:p>
            <a:pPr algn="just"/>
            <a:r>
              <a:rPr lang="pl-PL" b="0" u="sng" dirty="0" smtClean="0">
                <a:solidFill>
                  <a:schemeClr val="tx1"/>
                </a:solidFill>
                <a:latin typeface="Cambria" panose="02040503050406030204" pitchFamily="18" charset="0"/>
                <a:ea typeface="Cambria" panose="02040503050406030204" pitchFamily="18" charset="0"/>
              </a:rPr>
              <a:t>Analiza </a:t>
            </a:r>
            <a:r>
              <a:rPr lang="pl-PL" b="0" u="sng" dirty="0">
                <a:solidFill>
                  <a:schemeClr val="tx1"/>
                </a:solidFill>
                <a:latin typeface="Cambria" panose="02040503050406030204" pitchFamily="18" charset="0"/>
                <a:ea typeface="Cambria" panose="02040503050406030204" pitchFamily="18" charset="0"/>
              </a:rPr>
              <a:t>obejmuje w szczególności:</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badanie możliwości zaspokojenia zidentyfikowanych potrzeb </a:t>
            </a:r>
            <a:r>
              <a:rPr lang="pl-PL" b="0" dirty="0" smtClean="0">
                <a:solidFill>
                  <a:schemeClr val="tx1"/>
                </a:solidFill>
                <a:latin typeface="Cambria" panose="02040503050406030204" pitchFamily="18" charset="0"/>
                <a:ea typeface="Cambria" panose="02040503050406030204" pitchFamily="18" charset="0"/>
              </a:rPr>
              <a:t/>
            </a:r>
            <a:br>
              <a:rPr lang="pl-PL" b="0" dirty="0" smtClean="0">
                <a:solidFill>
                  <a:schemeClr val="tx1"/>
                </a:solidFill>
                <a:latin typeface="Cambria" panose="02040503050406030204" pitchFamily="18" charset="0"/>
                <a:ea typeface="Cambria" panose="02040503050406030204" pitchFamily="18" charset="0"/>
              </a:rPr>
            </a:br>
            <a:r>
              <a:rPr lang="pl-PL" b="0" dirty="0" smtClean="0">
                <a:solidFill>
                  <a:schemeClr val="tx1"/>
                </a:solidFill>
                <a:latin typeface="Cambria" panose="02040503050406030204" pitchFamily="18" charset="0"/>
                <a:ea typeface="Cambria" panose="02040503050406030204" pitchFamily="18" charset="0"/>
              </a:rPr>
              <a:t>z </a:t>
            </a:r>
            <a:r>
              <a:rPr lang="pl-PL" b="0" dirty="0">
                <a:solidFill>
                  <a:schemeClr val="tx1"/>
                </a:solidFill>
                <a:latin typeface="Cambria" panose="02040503050406030204" pitchFamily="18" charset="0"/>
                <a:ea typeface="Cambria" panose="02040503050406030204" pitchFamily="18" charset="0"/>
              </a:rPr>
              <a:t>wykorzystaniem zasobów własnych</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rozeznanie rynku:</a:t>
            </a:r>
          </a:p>
          <a:p>
            <a:pPr marL="7429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w aspekcie alternatywnych środków zaspokojenia zidentyfikowanych potrzeb,</a:t>
            </a:r>
          </a:p>
          <a:p>
            <a:pPr marL="7429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w aspekcie możliwych wariantów realizacji zamówienia albo wskazuje, że jest wyłącznie jedna możliwość wykonania zamówienia.</a:t>
            </a:r>
          </a:p>
          <a:p>
            <a:pPr marL="285750" lvl="1" indent="-285750" algn="just">
              <a:buFont typeface="Arial" panose="020B0604020202020204" pitchFamily="34" charset="0"/>
              <a:buChar char="•"/>
            </a:pPr>
            <a:endParaRPr lang="pl-PL" dirty="0" smtClean="0">
              <a:solidFill>
                <a:schemeClr val="tx1"/>
              </a:solidFill>
              <a:latin typeface="Cambria" panose="02040503050406030204" pitchFamily="18" charset="0"/>
              <a:ea typeface="Cambria" panose="02040503050406030204" pitchFamily="18" charset="0"/>
            </a:endParaRPr>
          </a:p>
          <a:p>
            <a:pPr marL="742950" lvl="2" indent="-285750" algn="just">
              <a:buFont typeface="Arial" panose="020B0604020202020204" pitchFamily="34" charset="0"/>
              <a:buChar char="•"/>
            </a:pPr>
            <a:endParaRPr lang="pl-PL"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56877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ANALIZA POTRZEB</a:t>
            </a:r>
            <a:endParaRPr lang="pl-PL" sz="3600" b="1" dirty="0">
              <a:solidFill>
                <a:srgbClr val="660033"/>
              </a:solidFill>
            </a:endParaRPr>
          </a:p>
        </p:txBody>
      </p:sp>
      <p:sp>
        <p:nvSpPr>
          <p:cNvPr id="3" name="pole tekstowe 2"/>
          <p:cNvSpPr txBox="1"/>
          <p:nvPr/>
        </p:nvSpPr>
        <p:spPr>
          <a:xfrm>
            <a:off x="534380" y="1844824"/>
            <a:ext cx="8075240" cy="3416320"/>
          </a:xfrm>
          <a:prstGeom prst="rect">
            <a:avLst/>
          </a:prstGeom>
          <a:noFill/>
        </p:spPr>
        <p:txBody>
          <a:bodyPr wrap="square" rtlCol="0">
            <a:spAutoFit/>
          </a:bodyPr>
          <a:lstStyle/>
          <a:p>
            <a:pPr algn="just"/>
            <a:r>
              <a:rPr lang="pl-PL" b="0" u="sng" dirty="0">
                <a:solidFill>
                  <a:schemeClr val="tx1"/>
                </a:solidFill>
                <a:latin typeface="Cambria" panose="02040503050406030204" pitchFamily="18" charset="0"/>
                <a:ea typeface="Cambria" panose="02040503050406030204" pitchFamily="18" charset="0"/>
              </a:rPr>
              <a:t>W analizie wskazuje </a:t>
            </a:r>
            <a:r>
              <a:rPr lang="pl-PL" b="0" u="sng" dirty="0" smtClean="0">
                <a:solidFill>
                  <a:schemeClr val="tx1"/>
                </a:solidFill>
                <a:latin typeface="Cambria" panose="02040503050406030204" pitchFamily="18" charset="0"/>
                <a:ea typeface="Cambria" panose="02040503050406030204" pitchFamily="18" charset="0"/>
              </a:rPr>
              <a:t>się ponadto:</a:t>
            </a:r>
            <a:endParaRPr lang="pl-PL" b="0" u="sng"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orientacyjną wartość zamówienia dla każdego ze wskazanych </a:t>
            </a:r>
            <a:r>
              <a:rPr lang="pl-PL" b="0" dirty="0" smtClean="0">
                <a:solidFill>
                  <a:schemeClr val="tx1"/>
                </a:solidFill>
                <a:latin typeface="Cambria" panose="02040503050406030204" pitchFamily="18" charset="0"/>
                <a:ea typeface="Cambria" panose="02040503050406030204" pitchFamily="18" charset="0"/>
              </a:rPr>
              <a:t>wariantów</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możliwość podziału zamówienia na </a:t>
            </a:r>
            <a:r>
              <a:rPr lang="pl-PL" b="0" dirty="0" smtClean="0">
                <a:solidFill>
                  <a:schemeClr val="tx1"/>
                </a:solidFill>
                <a:latin typeface="Cambria" panose="02040503050406030204" pitchFamily="18" charset="0"/>
                <a:ea typeface="Cambria" panose="02040503050406030204" pitchFamily="18" charset="0"/>
              </a:rPr>
              <a:t>części</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przewidywany tryb udzielenia </a:t>
            </a:r>
            <a:r>
              <a:rPr lang="pl-PL" b="0" dirty="0" smtClean="0">
                <a:solidFill>
                  <a:schemeClr val="tx1"/>
                </a:solidFill>
                <a:latin typeface="Cambria" panose="02040503050406030204" pitchFamily="18" charset="0"/>
                <a:ea typeface="Cambria" panose="02040503050406030204" pitchFamily="18" charset="0"/>
              </a:rPr>
              <a:t>zamówienia</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możliwość uwzględnienia aspektów społecznych, środowiskowych lub innowacyjnych </a:t>
            </a:r>
            <a:r>
              <a:rPr lang="pl-PL" b="0" dirty="0" smtClean="0">
                <a:solidFill>
                  <a:schemeClr val="tx1"/>
                </a:solidFill>
                <a:latin typeface="Cambria" panose="02040503050406030204" pitchFamily="18" charset="0"/>
                <a:ea typeface="Cambria" panose="02040503050406030204" pitchFamily="18" charset="0"/>
              </a:rPr>
              <a:t>zamówienia</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ryzyka związane z postępowaniem o udzielenie i realizacją </a:t>
            </a:r>
            <a:r>
              <a:rPr lang="pl-PL" b="0" dirty="0" smtClean="0">
                <a:solidFill>
                  <a:schemeClr val="tx1"/>
                </a:solidFill>
                <a:latin typeface="Cambria" panose="02040503050406030204" pitchFamily="18" charset="0"/>
                <a:ea typeface="Cambria" panose="02040503050406030204" pitchFamily="18" charset="0"/>
              </a:rPr>
              <a:t>zamówienia</a:t>
            </a:r>
          </a:p>
        </p:txBody>
      </p:sp>
    </p:spTree>
    <p:extLst>
      <p:ext uri="{BB962C8B-B14F-4D97-AF65-F5344CB8AC3E}">
        <p14:creationId xmlns:p14="http://schemas.microsoft.com/office/powerpoint/2010/main" val="27708389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WSTĘPNE KONSULTACJE RYNKOWE</a:t>
            </a:r>
            <a:endParaRPr lang="pl-PL" sz="3600" b="1" dirty="0">
              <a:solidFill>
                <a:srgbClr val="660033"/>
              </a:solidFill>
            </a:endParaRPr>
          </a:p>
        </p:txBody>
      </p:sp>
      <p:sp>
        <p:nvSpPr>
          <p:cNvPr id="3" name="pole tekstowe 2"/>
          <p:cNvSpPr txBox="1"/>
          <p:nvPr/>
        </p:nvSpPr>
        <p:spPr>
          <a:xfrm>
            <a:off x="534380" y="1844824"/>
            <a:ext cx="8075240" cy="4524315"/>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Wstępne konsultacje rynkowe – ulepszony dialog techniczny ze starego </a:t>
            </a:r>
            <a:r>
              <a:rPr lang="pl-PL" dirty="0" err="1">
                <a:solidFill>
                  <a:schemeClr val="tx1"/>
                </a:solidFill>
                <a:latin typeface="Cambria" panose="02040503050406030204" pitchFamily="18" charset="0"/>
                <a:ea typeface="Cambria" panose="02040503050406030204" pitchFamily="18" charset="0"/>
              </a:rPr>
              <a:t>Pzp</a:t>
            </a:r>
            <a:endParaRPr lang="pl-PL"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endParaRPr lang="pl-PL" b="0" dirty="0" smtClean="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Może </a:t>
            </a:r>
            <a:r>
              <a:rPr lang="pl-PL" b="0" dirty="0">
                <a:solidFill>
                  <a:schemeClr val="tx1"/>
                </a:solidFill>
                <a:latin typeface="Cambria" panose="02040503050406030204" pitchFamily="18" charset="0"/>
                <a:ea typeface="Cambria" panose="02040503050406030204" pitchFamily="18" charset="0"/>
              </a:rPr>
              <a:t>być przydatny dla przygotowania postępowania, np. opisania przedmiotu zamówienia, ale nie </a:t>
            </a:r>
            <a:r>
              <a:rPr lang="pl-PL" b="0" dirty="0" smtClean="0">
                <a:solidFill>
                  <a:schemeClr val="tx1"/>
                </a:solidFill>
                <a:latin typeface="Cambria" panose="02040503050406030204" pitchFamily="18" charset="0"/>
                <a:ea typeface="Cambria" panose="02040503050406030204" pitchFamily="18" charset="0"/>
              </a:rPr>
              <a:t>tylko,</a:t>
            </a:r>
          </a:p>
          <a:p>
            <a:pPr marL="285750"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Wstępne </a:t>
            </a:r>
            <a:r>
              <a:rPr lang="pl-PL" b="0" dirty="0">
                <a:solidFill>
                  <a:schemeClr val="tx1"/>
                </a:solidFill>
                <a:latin typeface="Cambria" panose="02040503050406030204" pitchFamily="18" charset="0"/>
                <a:ea typeface="Cambria" panose="02040503050406030204" pitchFamily="18" charset="0"/>
              </a:rPr>
              <a:t>konsultacje rynkowe </a:t>
            </a:r>
            <a:r>
              <a:rPr lang="pl-PL" b="0" u="sng" dirty="0">
                <a:solidFill>
                  <a:schemeClr val="tx1"/>
                </a:solidFill>
                <a:latin typeface="Cambria" panose="02040503050406030204" pitchFamily="18" charset="0"/>
                <a:ea typeface="Cambria" panose="02040503050406030204" pitchFamily="18" charset="0"/>
              </a:rPr>
              <a:t>mogą służyć uzyskaniu informacji przydatnych dla efektywnego zaplanowania, przygotowania i przeprowadzenia postępowania </a:t>
            </a:r>
            <a:r>
              <a:rPr lang="pl-PL" b="0" dirty="0">
                <a:solidFill>
                  <a:schemeClr val="tx1"/>
                </a:solidFill>
                <a:latin typeface="Cambria" panose="02040503050406030204" pitchFamily="18" charset="0"/>
                <a:ea typeface="Cambria" panose="02040503050406030204" pitchFamily="18" charset="0"/>
              </a:rPr>
              <a:t>o udzielenie zamówienia, w szczególności </a:t>
            </a:r>
            <a:r>
              <a:rPr lang="pl-PL" b="0" dirty="0" smtClean="0">
                <a:solidFill>
                  <a:schemeClr val="tx1"/>
                </a:solidFill>
                <a:latin typeface="Cambria" panose="02040503050406030204" pitchFamily="18" charset="0"/>
                <a:ea typeface="Cambria" panose="02040503050406030204" pitchFamily="18" charset="0"/>
              </a:rPr>
              <a:t>poprzez:</a:t>
            </a:r>
          </a:p>
          <a:p>
            <a:pPr marL="742950" lvl="1"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uzyskanie </a:t>
            </a:r>
            <a:r>
              <a:rPr lang="pl-PL" b="0" dirty="0">
                <a:solidFill>
                  <a:schemeClr val="tx1"/>
                </a:solidFill>
                <a:latin typeface="Cambria" panose="02040503050406030204" pitchFamily="18" charset="0"/>
                <a:ea typeface="Cambria" panose="02040503050406030204" pitchFamily="18" charset="0"/>
              </a:rPr>
              <a:t>informacji o dostępnych na rynku rozwiązaniach, w tym alternatywnych środkach lub wariantach realizacji </a:t>
            </a:r>
            <a:r>
              <a:rPr lang="pl-PL" b="0" dirty="0" smtClean="0">
                <a:solidFill>
                  <a:schemeClr val="tx1"/>
                </a:solidFill>
                <a:latin typeface="Cambria" panose="02040503050406030204" pitchFamily="18" charset="0"/>
                <a:ea typeface="Cambria" panose="02040503050406030204" pitchFamily="18" charset="0"/>
              </a:rPr>
              <a:t>zamówienia,</a:t>
            </a:r>
          </a:p>
          <a:p>
            <a:pPr marL="742950" lvl="1"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rozeznanie </a:t>
            </a:r>
            <a:r>
              <a:rPr lang="pl-PL" b="0" dirty="0">
                <a:solidFill>
                  <a:schemeClr val="tx1"/>
                </a:solidFill>
                <a:latin typeface="Cambria" panose="02040503050406030204" pitchFamily="18" charset="0"/>
                <a:ea typeface="Cambria" panose="02040503050406030204" pitchFamily="18" charset="0"/>
              </a:rPr>
              <a:t>rynku w aspekcie rozwiązań nowych, innowacyjnych, uwzględniających aspekty środowiskowe, społeczne, </a:t>
            </a:r>
            <a:r>
              <a:rPr lang="pl-PL" b="0" dirty="0" smtClean="0">
                <a:solidFill>
                  <a:schemeClr val="tx1"/>
                </a:solidFill>
                <a:latin typeface="Cambria" panose="02040503050406030204" pitchFamily="18" charset="0"/>
                <a:ea typeface="Cambria" panose="02040503050406030204" pitchFamily="18" charset="0"/>
              </a:rPr>
              <a:t>itp.</a:t>
            </a:r>
          </a:p>
          <a:p>
            <a:pPr marL="742950" lvl="1"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uzyskanie </a:t>
            </a:r>
            <a:r>
              <a:rPr lang="pl-PL" b="0" dirty="0">
                <a:solidFill>
                  <a:schemeClr val="tx1"/>
                </a:solidFill>
                <a:latin typeface="Cambria" panose="02040503050406030204" pitchFamily="18" charset="0"/>
                <a:ea typeface="Cambria" panose="02040503050406030204" pitchFamily="18" charset="0"/>
              </a:rPr>
              <a:t>informacji przydatnych dla orientacyjnego oszacowania kosztów planowanego zamówienia, w tym przykładowo: kosztów cyklu </a:t>
            </a:r>
            <a:r>
              <a:rPr lang="pl-PL" b="0" dirty="0" smtClean="0">
                <a:solidFill>
                  <a:schemeClr val="tx1"/>
                </a:solidFill>
                <a:latin typeface="Cambria" panose="02040503050406030204" pitchFamily="18" charset="0"/>
                <a:ea typeface="Cambria" panose="02040503050406030204" pitchFamily="18" charset="0"/>
              </a:rPr>
              <a:t>życia,</a:t>
            </a:r>
          </a:p>
          <a:p>
            <a:pPr marL="742950" lvl="1"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uzyskanie </a:t>
            </a:r>
            <a:r>
              <a:rPr lang="pl-PL" b="0" dirty="0">
                <a:solidFill>
                  <a:schemeClr val="tx1"/>
                </a:solidFill>
                <a:latin typeface="Cambria" panose="02040503050406030204" pitchFamily="18" charset="0"/>
                <a:ea typeface="Cambria" panose="02040503050406030204" pitchFamily="18" charset="0"/>
              </a:rPr>
              <a:t>informacji potrzebnych dla opisu przedmiotu planowanego </a:t>
            </a:r>
            <a:r>
              <a:rPr lang="pl-PL" b="0" dirty="0" smtClean="0">
                <a:solidFill>
                  <a:schemeClr val="tx1"/>
                </a:solidFill>
                <a:latin typeface="Cambria" panose="02040503050406030204" pitchFamily="18" charset="0"/>
                <a:ea typeface="Cambria" panose="02040503050406030204" pitchFamily="18" charset="0"/>
              </a:rPr>
              <a:t>zamówienia,</a:t>
            </a:r>
          </a:p>
        </p:txBody>
      </p:sp>
    </p:spTree>
    <p:extLst>
      <p:ext uri="{BB962C8B-B14F-4D97-AF65-F5344CB8AC3E}">
        <p14:creationId xmlns:p14="http://schemas.microsoft.com/office/powerpoint/2010/main" val="32661459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WSTĘPNE KONSULTACJE RYNKOWE</a:t>
            </a:r>
            <a:endParaRPr lang="pl-PL" sz="3600" b="1" dirty="0">
              <a:solidFill>
                <a:srgbClr val="660033"/>
              </a:solidFill>
            </a:endParaRPr>
          </a:p>
        </p:txBody>
      </p:sp>
      <p:sp>
        <p:nvSpPr>
          <p:cNvPr id="3" name="pole tekstowe 2"/>
          <p:cNvSpPr txBox="1"/>
          <p:nvPr/>
        </p:nvSpPr>
        <p:spPr>
          <a:xfrm>
            <a:off x="534380" y="1844824"/>
            <a:ext cx="8075240" cy="3970318"/>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Wstępne konsultacje rynkowe – ulepszony dialog techniczny ze starego </a:t>
            </a:r>
            <a:r>
              <a:rPr lang="pl-PL" dirty="0" err="1">
                <a:solidFill>
                  <a:schemeClr val="tx1"/>
                </a:solidFill>
                <a:latin typeface="Cambria" panose="02040503050406030204" pitchFamily="18" charset="0"/>
                <a:ea typeface="Cambria" panose="02040503050406030204" pitchFamily="18" charset="0"/>
              </a:rPr>
              <a:t>Pzp</a:t>
            </a:r>
            <a:endParaRPr lang="pl-PL"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endParaRPr lang="pl-PL" b="0" dirty="0" smtClean="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rozeznanie problemów i </a:t>
            </a:r>
            <a:r>
              <a:rPr lang="pl-PL" b="0" dirty="0" err="1">
                <a:solidFill>
                  <a:schemeClr val="tx1"/>
                </a:solidFill>
                <a:latin typeface="Cambria" panose="02040503050406030204" pitchFamily="18" charset="0"/>
                <a:ea typeface="Cambria" panose="02040503050406030204" pitchFamily="18" charset="0"/>
              </a:rPr>
              <a:t>ryzyk</a:t>
            </a:r>
            <a:r>
              <a:rPr lang="pl-PL" b="0" dirty="0">
                <a:solidFill>
                  <a:schemeClr val="tx1"/>
                </a:solidFill>
                <a:latin typeface="Cambria" panose="02040503050406030204" pitchFamily="18" charset="0"/>
                <a:ea typeface="Cambria" panose="02040503050406030204" pitchFamily="18" charset="0"/>
              </a:rPr>
              <a:t>, jakie mogą wystąpić na etapie realizacji zamówienia.</a:t>
            </a:r>
          </a:p>
          <a:p>
            <a:pPr algn="just"/>
            <a:endParaRPr lang="pl-PL" b="0" dirty="0" smtClean="0">
              <a:solidFill>
                <a:schemeClr val="tx1"/>
              </a:solidFill>
              <a:latin typeface="Cambria" panose="02040503050406030204" pitchFamily="18" charset="0"/>
              <a:ea typeface="Cambria" panose="02040503050406030204" pitchFamily="18" charset="0"/>
            </a:endParaRPr>
          </a:p>
          <a:p>
            <a:pPr algn="just"/>
            <a:r>
              <a:rPr lang="pl-PL" b="0" u="sng" dirty="0">
                <a:solidFill>
                  <a:schemeClr val="tx1"/>
                </a:solidFill>
                <a:latin typeface="Cambria" panose="02040503050406030204" pitchFamily="18" charset="0"/>
                <a:ea typeface="Cambria" panose="02040503050406030204" pitchFamily="18" charset="0"/>
              </a:rPr>
              <a:t>Wymogi formalne</a:t>
            </a:r>
            <a:r>
              <a:rPr lang="pl-PL" b="0" u="sng" dirty="0" smtClean="0">
                <a:solidFill>
                  <a:schemeClr val="tx1"/>
                </a:solidFill>
                <a:latin typeface="Cambria" panose="02040503050406030204" pitchFamily="18" charset="0"/>
                <a:ea typeface="Cambria" panose="02040503050406030204" pitchFamily="18" charset="0"/>
              </a:rPr>
              <a:t>:</a:t>
            </a:r>
          </a:p>
          <a:p>
            <a:pPr algn="just"/>
            <a:endParaRPr lang="pl-PL" b="0" u="sng"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Zamieszczenie </a:t>
            </a:r>
            <a:r>
              <a:rPr lang="pl-PL" b="0" u="sng" dirty="0">
                <a:solidFill>
                  <a:schemeClr val="tx1"/>
                </a:solidFill>
                <a:latin typeface="Cambria" panose="02040503050406030204" pitchFamily="18" charset="0"/>
                <a:ea typeface="Cambria" panose="02040503050406030204" pitchFamily="18" charset="0"/>
              </a:rPr>
              <a:t>na stronie internetowej </a:t>
            </a:r>
            <a:r>
              <a:rPr lang="pl-PL" b="0" dirty="0">
                <a:solidFill>
                  <a:schemeClr val="tx1"/>
                </a:solidFill>
                <a:latin typeface="Cambria" panose="02040503050406030204" pitchFamily="18" charset="0"/>
                <a:ea typeface="Cambria" panose="02040503050406030204" pitchFamily="18" charset="0"/>
              </a:rPr>
              <a:t>informacji o zamiarze przeprowadzenia wstępnych konsultacji rynkowych oraz o ich przedmiocie</a:t>
            </a:r>
            <a:r>
              <a:rPr lang="pl-PL" b="0" dirty="0" smtClean="0">
                <a:solidFill>
                  <a:schemeClr val="tx1"/>
                </a:solidFill>
                <a:latin typeface="Cambria" panose="02040503050406030204" pitchFamily="18" charset="0"/>
                <a:ea typeface="Cambria" panose="02040503050406030204" pitchFamily="18" charset="0"/>
              </a:rPr>
              <a:t>.</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u="sng" dirty="0">
                <a:solidFill>
                  <a:schemeClr val="tx1"/>
                </a:solidFill>
                <a:latin typeface="Cambria" panose="02040503050406030204" pitchFamily="18" charset="0"/>
                <a:ea typeface="Cambria" panose="02040503050406030204" pitchFamily="18" charset="0"/>
              </a:rPr>
              <a:t>Obowiązek zamieszczenia</a:t>
            </a:r>
            <a:r>
              <a:rPr lang="pl-PL" b="0" dirty="0">
                <a:solidFill>
                  <a:schemeClr val="tx1"/>
                </a:solidFill>
                <a:latin typeface="Cambria" panose="02040503050406030204" pitchFamily="18" charset="0"/>
                <a:ea typeface="Cambria" panose="02040503050406030204" pitchFamily="18" charset="0"/>
              </a:rPr>
              <a:t> informacji o przeprowadzeniu wstępnych konsultacji rynkowych w ogłoszeniu o zamówieniu.</a:t>
            </a:r>
          </a:p>
          <a:p>
            <a:pPr algn="just"/>
            <a:endParaRPr lang="pl-PL" b="0" dirty="0" smtClean="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WKR – Regulamin par. 13, w tym wzór regulaminu prac komisji </a:t>
            </a:r>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252273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ETAP – PROWADZENIE POSTĘPOWANIA</a:t>
            </a:r>
            <a:endParaRPr lang="pl-PL" sz="3600" b="1" dirty="0">
              <a:solidFill>
                <a:srgbClr val="660033"/>
              </a:solidFill>
            </a:endParaRPr>
          </a:p>
        </p:txBody>
      </p:sp>
      <p:sp>
        <p:nvSpPr>
          <p:cNvPr id="3" name="pole tekstowe 2"/>
          <p:cNvSpPr txBox="1"/>
          <p:nvPr/>
        </p:nvSpPr>
        <p:spPr>
          <a:xfrm>
            <a:off x="534380" y="1844824"/>
            <a:ext cx="8075240" cy="5078313"/>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Zasady ogólne – par. 11 ust. 1 Regulaminu</a:t>
            </a:r>
          </a:p>
          <a:p>
            <a:pPr algn="just"/>
            <a:endParaRPr lang="pl-PL"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dirty="0" smtClean="0">
                <a:solidFill>
                  <a:schemeClr val="tx1"/>
                </a:solidFill>
                <a:latin typeface="Cambria" panose="02040503050406030204" pitchFamily="18" charset="0"/>
                <a:ea typeface="Cambria" panose="02040503050406030204" pitchFamily="18" charset="0"/>
              </a:rPr>
              <a:t>Zasada zachowania uczciwej konkurencji oraz równego traktowania wykonawców</a:t>
            </a:r>
          </a:p>
          <a:p>
            <a:pPr marL="742950" lvl="1"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Materializuje się w każdym aspekcie procedury, w szczególności:</a:t>
            </a:r>
          </a:p>
          <a:p>
            <a:pPr marL="1200150" lvl="2"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opis przedmiotu zamówienia,</a:t>
            </a:r>
          </a:p>
          <a:p>
            <a:pPr marL="1200150" lvl="2"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warunki udziału,</a:t>
            </a:r>
          </a:p>
          <a:p>
            <a:pPr marL="1200150" lvl="2"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kryteria oceny ofert. </a:t>
            </a:r>
          </a:p>
          <a:p>
            <a:pPr lvl="2" algn="just"/>
            <a:endParaRPr lang="pl-PL" b="0" dirty="0" smtClean="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dirty="0" smtClean="0">
                <a:solidFill>
                  <a:schemeClr val="tx1"/>
                </a:solidFill>
                <a:latin typeface="Cambria" panose="02040503050406030204" pitchFamily="18" charset="0"/>
                <a:ea typeface="Cambria" panose="02040503050406030204" pitchFamily="18" charset="0"/>
              </a:rPr>
              <a:t>Zasada przejrzystości</a:t>
            </a:r>
          </a:p>
          <a:p>
            <a:pPr marL="742950" lvl="1"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wszystkie </a:t>
            </a:r>
            <a:r>
              <a:rPr lang="pl-PL" b="0" dirty="0">
                <a:solidFill>
                  <a:schemeClr val="tx1"/>
                </a:solidFill>
                <a:latin typeface="Cambria" panose="02040503050406030204" pitchFamily="18" charset="0"/>
                <a:ea typeface="Cambria" panose="02040503050406030204" pitchFamily="18" charset="0"/>
              </a:rPr>
              <a:t>warunki i zasady postępowania o udzielenie zamówienia powinny być zapisane </a:t>
            </a:r>
            <a:r>
              <a:rPr lang="pl-PL" b="0" dirty="0" smtClean="0">
                <a:solidFill>
                  <a:schemeClr val="tx1"/>
                </a:solidFill>
                <a:latin typeface="Cambria" panose="02040503050406030204" pitchFamily="18" charset="0"/>
                <a:ea typeface="Cambria" panose="02040503050406030204" pitchFamily="18" charset="0"/>
              </a:rPr>
              <a:t>w sposób jasny w </a:t>
            </a:r>
            <a:r>
              <a:rPr lang="pl-PL" b="0" dirty="0">
                <a:solidFill>
                  <a:schemeClr val="tx1"/>
                </a:solidFill>
                <a:latin typeface="Cambria" panose="02040503050406030204" pitchFamily="18" charset="0"/>
                <a:ea typeface="Cambria" panose="02040503050406030204" pitchFamily="18" charset="0"/>
              </a:rPr>
              <a:t>ogłoszeniu o zamówieniu lub w dokumentach </a:t>
            </a:r>
            <a:r>
              <a:rPr lang="pl-PL" b="0" dirty="0" smtClean="0">
                <a:solidFill>
                  <a:schemeClr val="tx1"/>
                </a:solidFill>
                <a:latin typeface="Cambria" panose="02040503050406030204" pitchFamily="18" charset="0"/>
                <a:ea typeface="Cambria" panose="02040503050406030204" pitchFamily="18" charset="0"/>
              </a:rPr>
              <a:t>zamówienia.</a:t>
            </a:r>
            <a:endParaRPr lang="pl-PL" dirty="0" smtClean="0">
              <a:solidFill>
                <a:schemeClr val="tx1"/>
              </a:solidFill>
              <a:latin typeface="Cambria" panose="02040503050406030204" pitchFamily="18" charset="0"/>
              <a:ea typeface="Cambria" panose="02040503050406030204" pitchFamily="18" charset="0"/>
            </a:endParaRPr>
          </a:p>
          <a:p>
            <a:pPr algn="just"/>
            <a:endParaRPr lang="pl-PL" dirty="0" smtClean="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endParaRPr lang="pl-PL" b="0" dirty="0">
              <a:solidFill>
                <a:schemeClr val="tx1"/>
              </a:solidFill>
              <a:latin typeface="Cambria" panose="02040503050406030204" pitchFamily="18" charset="0"/>
              <a:ea typeface="Cambria" panose="02040503050406030204" pitchFamily="18" charset="0"/>
            </a:endParaRPr>
          </a:p>
          <a:p>
            <a:pPr marL="742950" lvl="1" indent="-285750" algn="just">
              <a:buFont typeface="Wingdings" panose="05000000000000000000" pitchFamily="2" charset="2"/>
              <a:buChar char="§"/>
            </a:pPr>
            <a:endParaRPr lang="pl-PL" dirty="0">
              <a:latin typeface="Cambria" panose="02040503050406030204" pitchFamily="18" charset="0"/>
              <a:ea typeface="Cambria" panose="02040503050406030204" pitchFamily="18" charset="0"/>
            </a:endParaRPr>
          </a:p>
          <a:p>
            <a:pPr marL="742950" lvl="1" indent="-285750" algn="just">
              <a:buFont typeface="Wingdings" panose="05000000000000000000" pitchFamily="2" charset="2"/>
              <a:buChar char="§"/>
            </a:pPr>
            <a:endParaRPr lang="pl-PL" dirty="0">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534738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ETAP – PROWADZENIE POSTĘPOWANIA</a:t>
            </a:r>
            <a:endParaRPr lang="pl-PL" sz="3600" b="1" dirty="0">
              <a:solidFill>
                <a:srgbClr val="660033"/>
              </a:solidFill>
            </a:endParaRPr>
          </a:p>
        </p:txBody>
      </p:sp>
      <p:sp>
        <p:nvSpPr>
          <p:cNvPr id="3" name="pole tekstowe 2"/>
          <p:cNvSpPr txBox="1"/>
          <p:nvPr/>
        </p:nvSpPr>
        <p:spPr>
          <a:xfrm>
            <a:off x="534380" y="1844824"/>
            <a:ext cx="8075240" cy="5909310"/>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Zasady ogólne – par. 11 ust. 1 Regulaminu</a:t>
            </a:r>
          </a:p>
          <a:p>
            <a:pPr algn="just"/>
            <a:endParaRPr lang="pl-PL"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dirty="0" smtClean="0">
                <a:solidFill>
                  <a:schemeClr val="tx1"/>
                </a:solidFill>
                <a:latin typeface="Cambria" panose="02040503050406030204" pitchFamily="18" charset="0"/>
                <a:ea typeface="Cambria" panose="02040503050406030204" pitchFamily="18" charset="0"/>
              </a:rPr>
              <a:t>Zasada proporcjonalności  </a:t>
            </a:r>
          </a:p>
          <a:p>
            <a:pPr marL="7429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a:t>
            </a:r>
            <a:r>
              <a:rPr lang="pl-PL" b="0" dirty="0" smtClean="0">
                <a:solidFill>
                  <a:schemeClr val="tx1"/>
                </a:solidFill>
                <a:latin typeface="Cambria" panose="02040503050406030204" pitchFamily="18" charset="0"/>
                <a:ea typeface="Cambria" panose="02040503050406030204" pitchFamily="18" charset="0"/>
              </a:rPr>
              <a:t>rzyjęte przez Zamawiającego zasady nie powinny wykraczać ponad to, co jest niezbędne / zakaz formułowania wymagań nadmiernych,</a:t>
            </a:r>
          </a:p>
          <a:p>
            <a:pPr marL="7429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m</a:t>
            </a:r>
            <a:r>
              <a:rPr lang="pl-PL" b="0" dirty="0" smtClean="0">
                <a:solidFill>
                  <a:schemeClr val="tx1"/>
                </a:solidFill>
                <a:latin typeface="Cambria" panose="02040503050406030204" pitchFamily="18" charset="0"/>
                <a:ea typeface="Cambria" panose="02040503050406030204" pitchFamily="18" charset="0"/>
              </a:rPr>
              <a:t>aterializuje się przede wszystkim w opisie warunków zamówienia, kryteriach selekcji, żądanych dokumentach. </a:t>
            </a:r>
          </a:p>
          <a:p>
            <a:pPr marL="742950" lvl="1" indent="-285750" algn="just">
              <a:buFont typeface="Wingdings" panose="05000000000000000000" pitchFamily="2" charset="2"/>
              <a:buChar char="§"/>
            </a:pPr>
            <a:endParaRPr lang="pl-PL" b="0" dirty="0" smtClean="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dirty="0">
                <a:solidFill>
                  <a:schemeClr val="tx1"/>
                </a:solidFill>
                <a:latin typeface="Cambria" panose="02040503050406030204" pitchFamily="18" charset="0"/>
                <a:ea typeface="Cambria" panose="02040503050406030204" pitchFamily="18" charset="0"/>
              </a:rPr>
              <a:t>Zasady jawności (art. 18 </a:t>
            </a:r>
            <a:r>
              <a:rPr lang="pl-PL" dirty="0" err="1">
                <a:solidFill>
                  <a:schemeClr val="tx1"/>
                </a:solidFill>
                <a:latin typeface="Cambria" panose="02040503050406030204" pitchFamily="18" charset="0"/>
                <a:ea typeface="Cambria" panose="02040503050406030204" pitchFamily="18" charset="0"/>
              </a:rPr>
              <a:t>Pzp</a:t>
            </a:r>
            <a:r>
              <a:rPr lang="pl-PL" dirty="0">
                <a:solidFill>
                  <a:schemeClr val="tx1"/>
                </a:solidFill>
                <a:latin typeface="Cambria" panose="02040503050406030204" pitchFamily="18" charset="0"/>
                <a:ea typeface="Cambria" panose="02040503050406030204" pitchFamily="18" charset="0"/>
              </a:rPr>
              <a:t>)</a:t>
            </a:r>
          </a:p>
          <a:p>
            <a:pPr marL="7429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wyjątek – tajemnica przedsiębiorstwa</a:t>
            </a:r>
          </a:p>
          <a:p>
            <a:pPr lvl="7"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dirty="0">
                <a:solidFill>
                  <a:schemeClr val="tx1"/>
                </a:solidFill>
                <a:latin typeface="Cambria" panose="02040503050406030204" pitchFamily="18" charset="0"/>
                <a:ea typeface="Cambria" panose="02040503050406030204" pitchFamily="18" charset="0"/>
              </a:rPr>
              <a:t>Zasada pisemności (art. 20 ust. 1 </a:t>
            </a:r>
            <a:r>
              <a:rPr lang="pl-PL" dirty="0" err="1">
                <a:solidFill>
                  <a:schemeClr val="tx1"/>
                </a:solidFill>
                <a:latin typeface="Cambria" panose="02040503050406030204" pitchFamily="18" charset="0"/>
                <a:ea typeface="Cambria" panose="02040503050406030204" pitchFamily="18" charset="0"/>
              </a:rPr>
              <a:t>Pzp</a:t>
            </a:r>
            <a:r>
              <a:rPr lang="pl-PL" dirty="0">
                <a:solidFill>
                  <a:schemeClr val="tx1"/>
                </a:solidFill>
                <a:latin typeface="Cambria" panose="02040503050406030204" pitchFamily="18" charset="0"/>
                <a:ea typeface="Cambria" panose="02040503050406030204" pitchFamily="18" charset="0"/>
              </a:rPr>
              <a:t>)</a:t>
            </a:r>
          </a:p>
          <a:p>
            <a:pPr marL="7429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Definicje (art. 7 </a:t>
            </a:r>
            <a:r>
              <a:rPr lang="pl-PL" b="0" dirty="0" err="1">
                <a:solidFill>
                  <a:schemeClr val="tx1"/>
                </a:solidFill>
                <a:latin typeface="Cambria" panose="02040503050406030204" pitchFamily="18" charset="0"/>
                <a:ea typeface="Cambria" panose="02040503050406030204" pitchFamily="18" charset="0"/>
              </a:rPr>
              <a:t>Pzp</a:t>
            </a:r>
            <a:r>
              <a:rPr lang="pl-PL" b="0" dirty="0">
                <a:solidFill>
                  <a:schemeClr val="tx1"/>
                </a:solidFill>
                <a:latin typeface="Cambria" panose="02040503050406030204" pitchFamily="18" charset="0"/>
                <a:ea typeface="Cambria" panose="02040503050406030204" pitchFamily="18" charset="0"/>
              </a:rPr>
              <a:t>) – pisemność – sposób wyrażania informacji przy użyciu wyrazów, cyfr lub innych znaków pisarskich, które 	można odczytać i powielić, </a:t>
            </a:r>
            <a:r>
              <a:rPr lang="pl-PL" b="0" u="sng" dirty="0">
                <a:solidFill>
                  <a:schemeClr val="tx1"/>
                </a:solidFill>
                <a:latin typeface="Cambria" panose="02040503050406030204" pitchFamily="18" charset="0"/>
                <a:ea typeface="Cambria" panose="02040503050406030204" pitchFamily="18" charset="0"/>
              </a:rPr>
              <a:t>w tym przekazywanych przy użyciu środków komunikacji elektronicznej</a:t>
            </a:r>
            <a:r>
              <a:rPr lang="pl-PL" b="0" dirty="0">
                <a:solidFill>
                  <a:schemeClr val="tx1"/>
                </a:solidFill>
                <a:latin typeface="Cambria" panose="02040503050406030204" pitchFamily="18" charset="0"/>
                <a:ea typeface="Cambria" panose="02040503050406030204" pitchFamily="18" charset="0"/>
              </a:rPr>
              <a:t>. </a:t>
            </a:r>
          </a:p>
          <a:p>
            <a:pPr marL="285750" indent="-285750" algn="just">
              <a:buFont typeface="Wingdings" panose="05000000000000000000" pitchFamily="2" charset="2"/>
              <a:buChar char="§"/>
            </a:pPr>
            <a:endParaRPr lang="pl-PL" dirty="0" smtClean="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endParaRPr lang="pl-PL" b="0" dirty="0">
              <a:solidFill>
                <a:schemeClr val="tx1"/>
              </a:solidFill>
              <a:latin typeface="Cambria" panose="02040503050406030204" pitchFamily="18" charset="0"/>
              <a:ea typeface="Cambria" panose="02040503050406030204" pitchFamily="18" charset="0"/>
            </a:endParaRPr>
          </a:p>
          <a:p>
            <a:pPr marL="742950" lvl="1" indent="-285750" algn="just">
              <a:buFont typeface="Wingdings" panose="05000000000000000000" pitchFamily="2" charset="2"/>
              <a:buChar char="§"/>
            </a:pPr>
            <a:endParaRPr lang="pl-PL" dirty="0">
              <a:latin typeface="Cambria" panose="02040503050406030204" pitchFamily="18" charset="0"/>
              <a:ea typeface="Cambria" panose="02040503050406030204" pitchFamily="18" charset="0"/>
            </a:endParaRPr>
          </a:p>
          <a:p>
            <a:pPr lvl="1" algn="just"/>
            <a:endParaRPr lang="pl-PL" dirty="0">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9370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NOWE PZP </a:t>
            </a:r>
            <a:br>
              <a:rPr lang="pl-PL" sz="3600" b="1" dirty="0" smtClean="0">
                <a:solidFill>
                  <a:srgbClr val="660033"/>
                </a:solidFill>
              </a:rPr>
            </a:br>
            <a:r>
              <a:rPr lang="pl-PL" sz="3600" b="1" dirty="0" smtClean="0">
                <a:solidFill>
                  <a:srgbClr val="660033"/>
                </a:solidFill>
              </a:rPr>
              <a:t>– zasady stosowania według wartości – </a:t>
            </a:r>
            <a:endParaRPr lang="pl-PL" sz="3600" b="1" dirty="0">
              <a:solidFill>
                <a:srgbClr val="660033"/>
              </a:solidFill>
            </a:endParaRPr>
          </a:p>
        </p:txBody>
      </p:sp>
      <p:sp>
        <p:nvSpPr>
          <p:cNvPr id="3" name="Symbol zastępczy zawartości 2"/>
          <p:cNvSpPr>
            <a:spLocks noGrp="1"/>
          </p:cNvSpPr>
          <p:nvPr>
            <p:ph idx="1"/>
          </p:nvPr>
        </p:nvSpPr>
        <p:spPr>
          <a:xfrm>
            <a:off x="611560" y="1556792"/>
            <a:ext cx="8229600" cy="4248472"/>
          </a:xfrm>
        </p:spPr>
        <p:txBody>
          <a:bodyPr>
            <a:noAutofit/>
          </a:bodyPr>
          <a:lstStyle/>
          <a:p>
            <a:pPr algn="just"/>
            <a:r>
              <a:rPr lang="pl-PL" sz="1800" dirty="0" smtClean="0">
                <a:latin typeface="Cambria" panose="02040503050406030204" pitchFamily="18" charset="0"/>
                <a:ea typeface="Cambria" panose="02040503050406030204" pitchFamily="18" charset="0"/>
              </a:rPr>
              <a:t>Dotychczas obowiązywał próg 30.000 euro</a:t>
            </a:r>
          </a:p>
          <a:p>
            <a:pPr algn="just"/>
            <a:r>
              <a:rPr lang="pl-PL" sz="1800" dirty="0" smtClean="0">
                <a:latin typeface="Cambria" panose="02040503050406030204" pitchFamily="18" charset="0"/>
                <a:ea typeface="Cambria" panose="02040503050406030204" pitchFamily="18" charset="0"/>
              </a:rPr>
              <a:t>Nowe </a:t>
            </a:r>
            <a:r>
              <a:rPr lang="pl-PL" sz="1800" dirty="0" err="1" smtClean="0">
                <a:latin typeface="Cambria" panose="02040503050406030204" pitchFamily="18" charset="0"/>
                <a:ea typeface="Cambria" panose="02040503050406030204" pitchFamily="18" charset="0"/>
              </a:rPr>
              <a:t>Pzp</a:t>
            </a:r>
            <a:r>
              <a:rPr lang="pl-PL" sz="1800" dirty="0" smtClean="0">
                <a:latin typeface="Cambria" panose="02040503050406030204" pitchFamily="18" charset="0"/>
                <a:ea typeface="Cambria" panose="02040503050406030204" pitchFamily="18" charset="0"/>
              </a:rPr>
              <a:t> – </a:t>
            </a:r>
            <a:r>
              <a:rPr lang="pl-PL" sz="1800" b="1" dirty="0" smtClean="0">
                <a:latin typeface="Cambria" panose="02040503050406030204" pitchFamily="18" charset="0"/>
                <a:ea typeface="Cambria" panose="02040503050406030204" pitchFamily="18" charset="0"/>
              </a:rPr>
              <a:t>obowiązek stosowania ustawy do zamówień klasycznych o wartości równej lub przekraczającej kwotę 130.000 zł.</a:t>
            </a:r>
          </a:p>
          <a:p>
            <a:pPr marL="0" indent="0" algn="just">
              <a:buNone/>
            </a:pPr>
            <a:endParaRPr lang="pl-PL" sz="1800" b="1" dirty="0">
              <a:latin typeface="Cambria" panose="02040503050406030204" pitchFamily="18" charset="0"/>
              <a:ea typeface="Cambria" panose="02040503050406030204" pitchFamily="18" charset="0"/>
            </a:endParaRPr>
          </a:p>
          <a:p>
            <a:pPr algn="just"/>
            <a:r>
              <a:rPr lang="pl-PL" sz="1800" b="1" dirty="0" smtClean="0">
                <a:latin typeface="Cambria" panose="02040503050406030204" pitchFamily="18" charset="0"/>
                <a:ea typeface="Cambria" panose="02040503050406030204" pitchFamily="18" charset="0"/>
              </a:rPr>
              <a:t>Zakupy o wartości niższej niż 130.000 zł – stosowanie Działu V Regulaminu (Procesy zakupowe). </a:t>
            </a:r>
          </a:p>
          <a:p>
            <a:pPr algn="just"/>
            <a:r>
              <a:rPr lang="pl-PL" sz="1800" b="1" dirty="0" smtClean="0">
                <a:latin typeface="Cambria" panose="02040503050406030204" pitchFamily="18" charset="0"/>
                <a:ea typeface="Cambria" panose="02040503050406030204" pitchFamily="18" charset="0"/>
              </a:rPr>
              <a:t>Progi unijne – definicje par. 1 Regulaminu </a:t>
            </a:r>
            <a:r>
              <a:rPr lang="pl-PL" sz="1800" dirty="0" smtClean="0">
                <a:latin typeface="Cambria" panose="02040503050406030204" pitchFamily="18" charset="0"/>
                <a:ea typeface="Cambria" panose="02040503050406030204" pitchFamily="18" charset="0"/>
              </a:rPr>
              <a:t>- obwieszczenie Prezesa UZP z 11 stycznia 2021 r., Monitor Polski, poz. 11</a:t>
            </a:r>
          </a:p>
          <a:p>
            <a:pPr algn="just"/>
            <a:r>
              <a:rPr lang="pl-PL" sz="1800" dirty="0" smtClean="0">
                <a:latin typeface="Cambria" panose="02040503050406030204" pitchFamily="18" charset="0"/>
                <a:ea typeface="Cambria" panose="02040503050406030204" pitchFamily="18" charset="0"/>
              </a:rPr>
              <a:t>Aktualny średni kurs euro: 4,2693</a:t>
            </a:r>
          </a:p>
          <a:p>
            <a:pPr algn="just"/>
            <a:r>
              <a:rPr lang="pl-PL" sz="1800" dirty="0" smtClean="0">
                <a:latin typeface="Cambria" panose="02040503050406030204" pitchFamily="18" charset="0"/>
                <a:ea typeface="Cambria" panose="02040503050406030204" pitchFamily="18" charset="0"/>
              </a:rPr>
              <a:t>Zamówienia klasyczne:</a:t>
            </a:r>
          </a:p>
          <a:p>
            <a:pPr lvl="1" algn="just"/>
            <a:r>
              <a:rPr lang="pl-PL" sz="1800" dirty="0">
                <a:latin typeface="Cambria" panose="02040503050406030204" pitchFamily="18" charset="0"/>
                <a:ea typeface="Cambria" panose="02040503050406030204" pitchFamily="18" charset="0"/>
              </a:rPr>
              <a:t>r</a:t>
            </a:r>
            <a:r>
              <a:rPr lang="pl-PL" sz="1800" dirty="0" smtClean="0">
                <a:latin typeface="Cambria" panose="02040503050406030204" pitchFamily="18" charset="0"/>
                <a:ea typeface="Cambria" panose="02040503050406030204" pitchFamily="18" charset="0"/>
              </a:rPr>
              <a:t>oboty budowlane: 5.350.000 euro x 4,2693 = </a:t>
            </a:r>
            <a:r>
              <a:rPr lang="pl-PL" sz="1800" b="1" dirty="0" smtClean="0">
                <a:latin typeface="Cambria" panose="02040503050406030204" pitchFamily="18" charset="0"/>
                <a:ea typeface="Cambria" panose="02040503050406030204" pitchFamily="18" charset="0"/>
              </a:rPr>
              <a:t>22.840.755 zł</a:t>
            </a:r>
            <a:r>
              <a:rPr lang="pl-PL" sz="1800" dirty="0" smtClean="0">
                <a:latin typeface="Cambria" panose="02040503050406030204" pitchFamily="18" charset="0"/>
                <a:ea typeface="Cambria" panose="02040503050406030204" pitchFamily="18" charset="0"/>
              </a:rPr>
              <a:t>. </a:t>
            </a:r>
          </a:p>
          <a:p>
            <a:pPr lvl="1" algn="just"/>
            <a:r>
              <a:rPr lang="pl-PL" sz="1800" dirty="0" smtClean="0">
                <a:latin typeface="Cambria" panose="02040503050406030204" pitchFamily="18" charset="0"/>
                <a:ea typeface="Cambria" panose="02040503050406030204" pitchFamily="18" charset="0"/>
              </a:rPr>
              <a:t>dostawy i usługi: 214.000 euro x 4,2693 = </a:t>
            </a:r>
            <a:r>
              <a:rPr lang="pl-PL" sz="1800" b="1" dirty="0" smtClean="0">
                <a:latin typeface="Cambria" panose="02040503050406030204" pitchFamily="18" charset="0"/>
                <a:ea typeface="Cambria" panose="02040503050406030204" pitchFamily="18" charset="0"/>
              </a:rPr>
              <a:t>913.630 zł</a:t>
            </a:r>
          </a:p>
          <a:p>
            <a:pPr lvl="1" algn="just"/>
            <a:r>
              <a:rPr lang="pl-PL" sz="1800" dirty="0" smtClean="0">
                <a:latin typeface="Cambria" panose="02040503050406030204" pitchFamily="18" charset="0"/>
                <a:ea typeface="Cambria" panose="02040503050406030204" pitchFamily="18" charset="0"/>
              </a:rPr>
              <a:t>usługi społeczne: 750.000 euro x 4,2693 = </a:t>
            </a:r>
            <a:r>
              <a:rPr lang="pl-PL" sz="1800" b="1" dirty="0" smtClean="0">
                <a:latin typeface="Cambria" panose="02040503050406030204" pitchFamily="18" charset="0"/>
                <a:ea typeface="Cambria" panose="02040503050406030204" pitchFamily="18" charset="0"/>
              </a:rPr>
              <a:t>3.201.975 zł</a:t>
            </a:r>
          </a:p>
          <a:p>
            <a:pPr lvl="1" algn="just"/>
            <a:endParaRPr lang="pl-PL" sz="1800" b="1" dirty="0" smtClean="0">
              <a:latin typeface="Cambria" panose="02040503050406030204" pitchFamily="18" charset="0"/>
              <a:ea typeface="Cambria" panose="02040503050406030204" pitchFamily="18" charset="0"/>
            </a:endParaRPr>
          </a:p>
          <a:p>
            <a:pPr marL="0" indent="0" algn="just">
              <a:buNone/>
            </a:pPr>
            <a:endParaRPr lang="pl-PL" sz="1800" b="1" dirty="0">
              <a:latin typeface="Cambria" panose="02040503050406030204" pitchFamily="18" charset="0"/>
              <a:ea typeface="Cambria" panose="02040503050406030204" pitchFamily="18" charset="0"/>
            </a:endParaRPr>
          </a:p>
          <a:p>
            <a:pPr marL="0" indent="0" algn="just">
              <a:buNone/>
            </a:pPr>
            <a:r>
              <a:rPr lang="pl-PL" sz="1800" b="1" dirty="0" smtClean="0">
                <a:latin typeface="Cambria" panose="02040503050406030204" pitchFamily="18" charset="0"/>
                <a:ea typeface="Cambria" panose="02040503050406030204" pitchFamily="18" charset="0"/>
              </a:rPr>
              <a:t> </a:t>
            </a:r>
          </a:p>
          <a:p>
            <a:pPr algn="just"/>
            <a:endParaRPr lang="pl-PL" sz="1600" b="1"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714732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ETAP – PROWADZENIE POSTĘPOWANIA</a:t>
            </a:r>
            <a:endParaRPr lang="pl-PL" sz="3600" b="1" dirty="0">
              <a:solidFill>
                <a:srgbClr val="660033"/>
              </a:solidFill>
            </a:endParaRPr>
          </a:p>
        </p:txBody>
      </p:sp>
      <p:sp>
        <p:nvSpPr>
          <p:cNvPr id="3" name="pole tekstowe 2"/>
          <p:cNvSpPr txBox="1"/>
          <p:nvPr/>
        </p:nvSpPr>
        <p:spPr>
          <a:xfrm>
            <a:off x="534380" y="1844824"/>
            <a:ext cx="8075240" cy="3693319"/>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Zasady ogólne – par. 11 ust. 1 Regulaminu</a:t>
            </a:r>
          </a:p>
          <a:p>
            <a:pPr algn="just"/>
            <a:endParaRPr lang="pl-PL"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dirty="0" smtClean="0">
                <a:solidFill>
                  <a:schemeClr val="tx1"/>
                </a:solidFill>
                <a:latin typeface="Cambria" panose="02040503050406030204" pitchFamily="18" charset="0"/>
                <a:ea typeface="Cambria" panose="02040503050406030204" pitchFamily="18" charset="0"/>
              </a:rPr>
              <a:t>Zasada </a:t>
            </a:r>
            <a:r>
              <a:rPr lang="pl-PL" dirty="0">
                <a:solidFill>
                  <a:schemeClr val="tx1"/>
                </a:solidFill>
                <a:latin typeface="Cambria" panose="02040503050406030204" pitchFamily="18" charset="0"/>
                <a:ea typeface="Cambria" panose="02040503050406030204" pitchFamily="18" charset="0"/>
              </a:rPr>
              <a:t>prowadzenia postępowania w języku polskim </a:t>
            </a:r>
            <a:r>
              <a:rPr lang="pl-PL" b="0" dirty="0">
                <a:solidFill>
                  <a:schemeClr val="tx1"/>
                </a:solidFill>
                <a:latin typeface="Cambria" panose="02040503050406030204" pitchFamily="18" charset="0"/>
                <a:ea typeface="Cambria" panose="02040503050406030204" pitchFamily="18" charset="0"/>
              </a:rPr>
              <a:t>(art. 20 ust. 2 </a:t>
            </a:r>
            <a:r>
              <a:rPr lang="pl-PL" b="0" dirty="0" err="1" smtClean="0">
                <a:solidFill>
                  <a:schemeClr val="tx1"/>
                </a:solidFill>
                <a:latin typeface="Cambria" panose="02040503050406030204" pitchFamily="18" charset="0"/>
                <a:ea typeface="Cambria" panose="02040503050406030204" pitchFamily="18" charset="0"/>
              </a:rPr>
              <a:t>Pzp</a:t>
            </a:r>
            <a:r>
              <a:rPr lang="pl-PL" b="0" dirty="0" smtClean="0">
                <a:solidFill>
                  <a:schemeClr val="tx1"/>
                </a:solidFill>
                <a:latin typeface="Cambria" panose="02040503050406030204" pitchFamily="18" charset="0"/>
                <a:ea typeface="Cambria" panose="02040503050406030204" pitchFamily="18" charset="0"/>
              </a:rPr>
              <a:t>)</a:t>
            </a:r>
          </a:p>
          <a:p>
            <a:pPr marL="742950" lvl="1"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możliwość odstępstwa:</a:t>
            </a:r>
          </a:p>
          <a:p>
            <a:pPr marL="1200150" lvl="2"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dopuszczenie </a:t>
            </a:r>
            <a:r>
              <a:rPr lang="pl-PL" b="0" dirty="0">
                <a:solidFill>
                  <a:schemeClr val="tx1"/>
                </a:solidFill>
                <a:latin typeface="Cambria" panose="02040503050406030204" pitchFamily="18" charset="0"/>
                <a:ea typeface="Cambria" panose="02040503050406030204" pitchFamily="18" charset="0"/>
              </a:rPr>
              <a:t>składania dokumentów, w tym oferty w jednym z języków powszechnie używanych w handlu </a:t>
            </a:r>
            <a:r>
              <a:rPr lang="pl-PL" b="0" dirty="0" smtClean="0">
                <a:solidFill>
                  <a:schemeClr val="tx1"/>
                </a:solidFill>
                <a:latin typeface="Cambria" panose="02040503050406030204" pitchFamily="18" charset="0"/>
                <a:ea typeface="Cambria" panose="02040503050406030204" pitchFamily="18" charset="0"/>
              </a:rPr>
              <a:t>międzynarodowym,</a:t>
            </a:r>
          </a:p>
          <a:p>
            <a:pPr marL="1200150" lvl="2"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możliwość </a:t>
            </a:r>
            <a:r>
              <a:rPr lang="pl-PL" b="0" dirty="0">
                <a:solidFill>
                  <a:schemeClr val="tx1"/>
                </a:solidFill>
                <a:latin typeface="Cambria" panose="02040503050406030204" pitchFamily="18" charset="0"/>
                <a:ea typeface="Cambria" panose="02040503050406030204" pitchFamily="18" charset="0"/>
              </a:rPr>
              <a:t>sporządzenia dokumentów oraz dokonania niektórych czynności w postępowaniu, w szczególności prowadzenia </a:t>
            </a:r>
            <a:r>
              <a:rPr lang="pl-PL" b="0" dirty="0" smtClean="0">
                <a:solidFill>
                  <a:schemeClr val="tx1"/>
                </a:solidFill>
                <a:latin typeface="Cambria" panose="02040503050406030204" pitchFamily="18" charset="0"/>
                <a:ea typeface="Cambria" panose="02040503050406030204" pitchFamily="18" charset="0"/>
              </a:rPr>
              <a:t>negocjacji w jednym z języków powszechnie używanych w handlu międzynarodowym</a:t>
            </a:r>
          </a:p>
          <a:p>
            <a:pPr marL="742950" lvl="1" indent="-285750" algn="just">
              <a:buFont typeface="Wingdings" panose="05000000000000000000" pitchFamily="2" charset="2"/>
              <a:buChar char="§"/>
            </a:pPr>
            <a:endParaRPr lang="pl-PL" dirty="0">
              <a:latin typeface="Cambria" panose="02040503050406030204" pitchFamily="18" charset="0"/>
              <a:ea typeface="Cambria" panose="02040503050406030204" pitchFamily="18" charset="0"/>
            </a:endParaRPr>
          </a:p>
          <a:p>
            <a:pPr marL="742950" lvl="1" indent="-285750" algn="just">
              <a:buFont typeface="Wingdings" panose="05000000000000000000" pitchFamily="2" charset="2"/>
              <a:buChar char="§"/>
            </a:pPr>
            <a:endParaRPr lang="pl-PL" dirty="0">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224408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ETAP – PROWADZENIE POSTĘPOWANIA</a:t>
            </a:r>
            <a:endParaRPr lang="pl-PL" sz="3600" b="1" dirty="0">
              <a:solidFill>
                <a:srgbClr val="660033"/>
              </a:solidFill>
            </a:endParaRPr>
          </a:p>
        </p:txBody>
      </p:sp>
      <p:sp>
        <p:nvSpPr>
          <p:cNvPr id="3" name="pole tekstowe 2"/>
          <p:cNvSpPr txBox="1"/>
          <p:nvPr/>
        </p:nvSpPr>
        <p:spPr>
          <a:xfrm>
            <a:off x="534380" y="1844824"/>
            <a:ext cx="8075240" cy="3693319"/>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Komunikacja (art. 61-70 </a:t>
            </a:r>
            <a:r>
              <a:rPr lang="pl-PL" dirty="0" err="1">
                <a:solidFill>
                  <a:schemeClr val="tx1"/>
                </a:solidFill>
                <a:latin typeface="Cambria" panose="02040503050406030204" pitchFamily="18" charset="0"/>
                <a:ea typeface="Cambria" panose="02040503050406030204" pitchFamily="18" charset="0"/>
              </a:rPr>
              <a:t>Pzp</a:t>
            </a:r>
            <a:r>
              <a:rPr lang="pl-PL" dirty="0">
                <a:solidFill>
                  <a:schemeClr val="tx1"/>
                </a:solidFill>
                <a:latin typeface="Cambria" panose="02040503050406030204" pitchFamily="18" charset="0"/>
                <a:ea typeface="Cambria" panose="02040503050406030204" pitchFamily="18" charset="0"/>
              </a:rPr>
              <a:t>)</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Komunikacja, w tym składanie ofert, wymiana informacji oraz przekazywanie dokumentów lub oświadczeń – </a:t>
            </a:r>
            <a:r>
              <a:rPr lang="pl-PL" dirty="0">
                <a:solidFill>
                  <a:schemeClr val="tx1"/>
                </a:solidFill>
                <a:latin typeface="Cambria" panose="02040503050406030204" pitchFamily="18" charset="0"/>
                <a:ea typeface="Cambria" panose="02040503050406030204" pitchFamily="18" charset="0"/>
              </a:rPr>
              <a:t>przy użyciu środków komunikacji elektronicznej</a:t>
            </a:r>
            <a:r>
              <a:rPr lang="pl-PL" b="0" dirty="0">
                <a:solidFill>
                  <a:schemeClr val="tx1"/>
                </a:solidFill>
                <a:latin typeface="Cambria" panose="02040503050406030204" pitchFamily="18" charset="0"/>
                <a:ea typeface="Cambria" panose="02040503050406030204" pitchFamily="18" charset="0"/>
              </a:rPr>
              <a:t>. </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Wyjątek</a:t>
            </a:r>
            <a:r>
              <a:rPr lang="pl-PL" b="0" dirty="0">
                <a:solidFill>
                  <a:schemeClr val="tx1"/>
                </a:solidFill>
                <a:latin typeface="Cambria" panose="02040503050406030204" pitchFamily="18" charset="0"/>
                <a:ea typeface="Cambria" panose="02040503050406030204" pitchFamily="18" charset="0"/>
              </a:rPr>
              <a:t> – komunikacja ustna dopuszczalna jest w toku negocjacji </a:t>
            </a:r>
            <a:r>
              <a:rPr lang="pl-PL" b="0" dirty="0">
                <a:solidFill>
                  <a:schemeClr val="tx1"/>
                </a:solidFill>
                <a:latin typeface="Cambria" panose="02040503050406030204" pitchFamily="18" charset="0"/>
                <a:ea typeface="Cambria" panose="02040503050406030204" pitchFamily="18" charset="0"/>
                <a:cs typeface="Calibri" panose="020F0502020204030204" pitchFamily="34" charset="0"/>
              </a:rPr>
              <a:t>oraz </a:t>
            </a:r>
            <a:r>
              <a:rPr lang="pl-PL" b="0" u="sng" dirty="0">
                <a:solidFill>
                  <a:schemeClr val="tx1"/>
                </a:solidFill>
                <a:latin typeface="Cambria" panose="02040503050406030204" pitchFamily="18" charset="0"/>
                <a:ea typeface="Cambria" panose="02040503050406030204" pitchFamily="18" charset="0"/>
                <a:cs typeface="Calibri" panose="020F0502020204030204" pitchFamily="34" charset="0"/>
              </a:rPr>
              <a:t>w odniesieniu do informacji, które nie są istotne</a:t>
            </a:r>
            <a:r>
              <a:rPr lang="pl-PL" b="0" dirty="0">
                <a:solidFill>
                  <a:schemeClr val="tx1"/>
                </a:solidFill>
                <a:latin typeface="Cambria" panose="02040503050406030204" pitchFamily="18" charset="0"/>
                <a:ea typeface="Cambria" panose="02040503050406030204" pitchFamily="18" charset="0"/>
                <a:cs typeface="Calibri" panose="020F0502020204030204" pitchFamily="34" charset="0"/>
              </a:rPr>
              <a:t>, w szczególności nie dotyczą ogłoszenia o zamówieniu lub dokumentów zamówienia – </a:t>
            </a:r>
            <a:r>
              <a:rPr lang="pl-PL" dirty="0">
                <a:solidFill>
                  <a:schemeClr val="tx1"/>
                </a:solidFill>
                <a:latin typeface="Cambria" panose="02040503050406030204" pitchFamily="18" charset="0"/>
                <a:ea typeface="Cambria" panose="02040503050406030204" pitchFamily="18" charset="0"/>
                <a:cs typeface="Calibri" panose="020F0502020204030204" pitchFamily="34" charset="0"/>
              </a:rPr>
              <a:t>obowiązek udokumentowania treści. </a:t>
            </a:r>
          </a:p>
          <a:p>
            <a:pPr marL="742950" lvl="1" indent="-285750" algn="just">
              <a:buFont typeface="Wingdings" panose="05000000000000000000" pitchFamily="2" charset="2"/>
              <a:buChar char="§"/>
            </a:pPr>
            <a:endParaRPr lang="pl-PL" dirty="0">
              <a:latin typeface="Cambria" panose="02040503050406030204" pitchFamily="18" charset="0"/>
              <a:ea typeface="Cambria" panose="02040503050406030204" pitchFamily="18" charset="0"/>
            </a:endParaRPr>
          </a:p>
          <a:p>
            <a:pPr marL="742950" lvl="1" indent="-285750" algn="just">
              <a:buFont typeface="Wingdings" panose="05000000000000000000" pitchFamily="2" charset="2"/>
              <a:buChar char="§"/>
            </a:pPr>
            <a:endParaRPr lang="pl-PL" dirty="0">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065210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ETAP – PROWADZENIE POSTĘPOWANIA</a:t>
            </a:r>
            <a:endParaRPr lang="pl-PL" sz="3600" b="1" dirty="0">
              <a:solidFill>
                <a:srgbClr val="660033"/>
              </a:solidFill>
            </a:endParaRPr>
          </a:p>
        </p:txBody>
      </p:sp>
      <p:sp>
        <p:nvSpPr>
          <p:cNvPr id="3" name="pole tekstowe 2"/>
          <p:cNvSpPr txBox="1"/>
          <p:nvPr/>
        </p:nvSpPr>
        <p:spPr>
          <a:xfrm>
            <a:off x="534380" y="1844824"/>
            <a:ext cx="8075240" cy="5078313"/>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Dokumentowanie przebiegu postępowania / obowiązki informacyjne (art. 71-82 </a:t>
            </a:r>
            <a:r>
              <a:rPr lang="pl-PL" dirty="0" err="1">
                <a:solidFill>
                  <a:schemeClr val="tx1"/>
                </a:solidFill>
                <a:latin typeface="Cambria" panose="02040503050406030204" pitchFamily="18" charset="0"/>
                <a:ea typeface="Cambria" panose="02040503050406030204" pitchFamily="18" charset="0"/>
              </a:rPr>
              <a:t>Pzp</a:t>
            </a:r>
            <a:r>
              <a:rPr lang="pl-PL" dirty="0">
                <a:solidFill>
                  <a:schemeClr val="tx1"/>
                </a:solidFill>
                <a:latin typeface="Cambria" panose="02040503050406030204" pitchFamily="18" charset="0"/>
                <a:ea typeface="Cambria" panose="02040503050406030204" pitchFamily="18" charset="0"/>
              </a:rPr>
              <a:t>)</a:t>
            </a:r>
          </a:p>
          <a:p>
            <a:pPr algn="just"/>
            <a:endParaRPr lang="pl-PL"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dirty="0">
                <a:solidFill>
                  <a:schemeClr val="tx1"/>
                </a:solidFill>
                <a:latin typeface="Cambria" panose="02040503050406030204" pitchFamily="18" charset="0"/>
                <a:ea typeface="Cambria" panose="02040503050406030204" pitchFamily="18" charset="0"/>
              </a:rPr>
              <a:t>protokół </a:t>
            </a:r>
            <a:r>
              <a:rPr lang="pl-PL" dirty="0" smtClean="0">
                <a:solidFill>
                  <a:schemeClr val="tx1"/>
                </a:solidFill>
                <a:latin typeface="Cambria" panose="02040503050406030204" pitchFamily="18" charset="0"/>
                <a:ea typeface="Cambria" panose="02040503050406030204" pitchFamily="18" charset="0"/>
              </a:rPr>
              <a:t>postępowania – par. 15 Regulaminu:</a:t>
            </a:r>
            <a:endParaRPr lang="pl-PL" dirty="0">
              <a:solidFill>
                <a:schemeClr val="tx1"/>
              </a:solidFill>
              <a:latin typeface="Cambria" panose="02040503050406030204" pitchFamily="18" charset="0"/>
              <a:ea typeface="Cambria" panose="02040503050406030204" pitchFamily="18" charset="0"/>
            </a:endParaRPr>
          </a:p>
          <a:p>
            <a:pPr marL="742950" lvl="1" indent="-471488"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nazwa i adres zamawiającego,</a:t>
            </a:r>
          </a:p>
          <a:p>
            <a:pPr marL="742950" lvl="1" indent="-471488"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wskazanie przedmiotu i wartości zamówienia,</a:t>
            </a:r>
          </a:p>
          <a:p>
            <a:pPr marL="742950" lvl="1" indent="-471488"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informację o trybie udzielenia zamówienia i </a:t>
            </a:r>
            <a:r>
              <a:rPr lang="pl-PL" b="0" u="sng" dirty="0">
                <a:solidFill>
                  <a:schemeClr val="tx1"/>
                </a:solidFill>
                <a:latin typeface="Cambria" panose="02040503050406030204" pitchFamily="18" charset="0"/>
                <a:ea typeface="Cambria" panose="02040503050406030204" pitchFamily="18" charset="0"/>
              </a:rPr>
              <a:t>wskazanie okoliczności uzasadniających zastosowanie wybranego trybu, jeżeli przepisy ustawy przewidują przesłanki zastosowania tego trybu;</a:t>
            </a:r>
          </a:p>
          <a:p>
            <a:pPr marL="742950" lvl="1" indent="-471488"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wartość umowy w sprawie zamówienia publicznego, umowy ramowej lub dynamicznego systemu zakupów,</a:t>
            </a:r>
          </a:p>
          <a:p>
            <a:pPr marL="742950" lvl="1" indent="-471488"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powody odstąpienia od wymogu użycia środków komunikacji elektronicznej </a:t>
            </a:r>
            <a:r>
              <a:rPr lang="pl-PL" b="0" u="sng" dirty="0">
                <a:solidFill>
                  <a:schemeClr val="tx1"/>
                </a:solidFill>
                <a:latin typeface="Cambria" panose="02040503050406030204" pitchFamily="18" charset="0"/>
                <a:ea typeface="Cambria" panose="02040503050406030204" pitchFamily="18" charset="0"/>
              </a:rPr>
              <a:t>przy składaniu wniosków </a:t>
            </a:r>
            <a:br>
              <a:rPr lang="pl-PL" b="0" u="sng" dirty="0">
                <a:solidFill>
                  <a:schemeClr val="tx1"/>
                </a:solidFill>
                <a:latin typeface="Cambria" panose="02040503050406030204" pitchFamily="18" charset="0"/>
                <a:ea typeface="Cambria" panose="02040503050406030204" pitchFamily="18" charset="0"/>
              </a:rPr>
            </a:br>
            <a:r>
              <a:rPr lang="pl-PL" b="0" u="sng" dirty="0">
                <a:solidFill>
                  <a:schemeClr val="tx1"/>
                </a:solidFill>
                <a:latin typeface="Cambria" panose="02040503050406030204" pitchFamily="18" charset="0"/>
                <a:ea typeface="Cambria" panose="02040503050406030204" pitchFamily="18" charset="0"/>
              </a:rPr>
              <a:t>o dopuszczenie do udziału w postępowaniu</a:t>
            </a:r>
            <a:r>
              <a:rPr lang="pl-PL" b="0" dirty="0">
                <a:solidFill>
                  <a:schemeClr val="tx1"/>
                </a:solidFill>
                <a:latin typeface="Cambria" panose="02040503050406030204" pitchFamily="18" charset="0"/>
                <a:ea typeface="Cambria" panose="02040503050406030204" pitchFamily="18" charset="0"/>
              </a:rPr>
              <a:t> lub ofert, </a:t>
            </a:r>
            <a:r>
              <a:rPr lang="pl-PL" b="0" u="sng" dirty="0">
                <a:solidFill>
                  <a:schemeClr val="tx1"/>
                </a:solidFill>
                <a:latin typeface="Cambria" panose="02040503050406030204" pitchFamily="18" charset="0"/>
                <a:ea typeface="Cambria" panose="02040503050406030204" pitchFamily="18" charset="0"/>
              </a:rPr>
              <a:t>podmiotowych środków dowodowych lub przedmiotowych środków dowodowych,</a:t>
            </a:r>
          </a:p>
          <a:p>
            <a:pPr marL="742950" lvl="1" indent="-285750" algn="just">
              <a:buFont typeface="Wingdings" panose="05000000000000000000" pitchFamily="2" charset="2"/>
              <a:buChar char="§"/>
            </a:pPr>
            <a:endParaRPr lang="pl-PL" dirty="0">
              <a:latin typeface="Cambria" panose="02040503050406030204" pitchFamily="18" charset="0"/>
              <a:ea typeface="Cambria" panose="02040503050406030204" pitchFamily="18" charset="0"/>
            </a:endParaRPr>
          </a:p>
          <a:p>
            <a:pPr marL="742950" lvl="1" indent="-285750" algn="just">
              <a:buFont typeface="Wingdings" panose="05000000000000000000" pitchFamily="2" charset="2"/>
              <a:buChar char="§"/>
            </a:pPr>
            <a:endParaRPr lang="pl-PL" dirty="0">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019836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ETAP – PROWADZENIE POSTĘPOWANIA</a:t>
            </a:r>
            <a:endParaRPr lang="pl-PL" sz="3600" b="1" dirty="0">
              <a:solidFill>
                <a:srgbClr val="660033"/>
              </a:solidFill>
            </a:endParaRPr>
          </a:p>
        </p:txBody>
      </p:sp>
      <p:sp>
        <p:nvSpPr>
          <p:cNvPr id="3" name="pole tekstowe 2"/>
          <p:cNvSpPr txBox="1"/>
          <p:nvPr/>
        </p:nvSpPr>
        <p:spPr>
          <a:xfrm>
            <a:off x="534380" y="1844824"/>
            <a:ext cx="8075240" cy="5078313"/>
          </a:xfrm>
          <a:prstGeom prst="rect">
            <a:avLst/>
          </a:prstGeom>
          <a:noFill/>
        </p:spPr>
        <p:txBody>
          <a:bodyPr wrap="square" rtlCol="0">
            <a:spAutoFit/>
          </a:bodyPr>
          <a:lstStyle/>
          <a:p>
            <a:pPr marL="742950" lvl="1" indent="-471488"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wyniki badania i oceny ofert oraz wniosków o dopuszczenie do udziału w postępowaniu, </a:t>
            </a:r>
            <a:r>
              <a:rPr lang="pl-PL" b="0" u="sng" dirty="0">
                <a:solidFill>
                  <a:schemeClr val="tx1"/>
                </a:solidFill>
                <a:latin typeface="Cambria" panose="02040503050406030204" pitchFamily="18" charset="0"/>
                <a:ea typeface="Cambria" panose="02040503050406030204" pitchFamily="18" charset="0"/>
              </a:rPr>
              <a:t>wraz z podaniem imion, nazwisk albo nazw wykonawców, numerów identyfikacji podatkowej (NIP) lub numerów identyfikacyjnych REGON;</a:t>
            </a:r>
          </a:p>
          <a:p>
            <a:pPr marL="742950" lvl="1" indent="-471488"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powody unieważnienia postępowania;</a:t>
            </a:r>
          </a:p>
          <a:p>
            <a:pPr marL="742950" lvl="1" indent="-471488"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informacje o istnieniu okoliczności, o których mowa w art. 56 ust. 2 i 3 – (</a:t>
            </a:r>
            <a:r>
              <a:rPr lang="pl-PL" b="0" u="sng" dirty="0">
                <a:solidFill>
                  <a:schemeClr val="tx1"/>
                </a:solidFill>
                <a:latin typeface="Cambria" panose="02040503050406030204" pitchFamily="18" charset="0"/>
                <a:ea typeface="Cambria" panose="02040503050406030204" pitchFamily="18" charset="0"/>
              </a:rPr>
              <a:t>konflikt interesów / skazanie</a:t>
            </a:r>
            <a:r>
              <a:rPr lang="pl-PL" b="0" dirty="0">
                <a:solidFill>
                  <a:schemeClr val="tx1"/>
                </a:solidFill>
                <a:latin typeface="Cambria" panose="02040503050406030204" pitchFamily="18" charset="0"/>
                <a:ea typeface="Cambria" panose="02040503050406030204" pitchFamily="18" charset="0"/>
              </a:rPr>
              <a:t>)</a:t>
            </a:r>
          </a:p>
          <a:p>
            <a:pPr marL="742950" lvl="1" indent="-471488"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informacje o złożonych oświadczeniach, o których mowa w art. 56 ust. 4;</a:t>
            </a:r>
          </a:p>
          <a:p>
            <a:pPr marL="742950" lvl="1" indent="-471488"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imię i nazwisko albo nazwę wykonawcy, którego oferta została wybrana jako najkorzystniejsza, </a:t>
            </a:r>
            <a:r>
              <a:rPr lang="pl-PL" b="0" u="sng" dirty="0">
                <a:solidFill>
                  <a:schemeClr val="tx1"/>
                </a:solidFill>
                <a:latin typeface="Cambria" panose="02040503050406030204" pitchFamily="18" charset="0"/>
                <a:ea typeface="Cambria" panose="02040503050406030204" pitchFamily="18" charset="0"/>
              </a:rPr>
              <a:t>oraz powody wyboru jego oferty, a także, jeśli jest to wiadome, wskazanie części zamówienia lub umowy ramowej, którą ten wykonawca zamierza powierzyć podwykonawcom, a także imiona i nazwiska albo nazwy ewentualnych podwykonawców, jeżeli są już znani,</a:t>
            </a:r>
          </a:p>
          <a:p>
            <a:pPr marL="742950" lvl="1" indent="-471488"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imiona i nazwiska członków komisji przetargowej i innych osób, które wykonywały czynności w prowadzonym postępowaniu.</a:t>
            </a:r>
            <a:endParaRPr lang="pl-PL" b="0" u="sng" dirty="0">
              <a:solidFill>
                <a:schemeClr val="tx1"/>
              </a:solidFill>
              <a:latin typeface="Cambria" panose="02040503050406030204" pitchFamily="18" charset="0"/>
              <a:ea typeface="Cambria" panose="02040503050406030204" pitchFamily="18" charset="0"/>
            </a:endParaRPr>
          </a:p>
          <a:p>
            <a:pPr marL="742950" lvl="1" indent="-285750" algn="just">
              <a:buFont typeface="Wingdings" panose="05000000000000000000" pitchFamily="2" charset="2"/>
              <a:buChar char="§"/>
            </a:pPr>
            <a:endParaRPr lang="pl-PL" dirty="0">
              <a:latin typeface="Cambria" panose="02040503050406030204" pitchFamily="18" charset="0"/>
              <a:ea typeface="Cambria" panose="02040503050406030204" pitchFamily="18" charset="0"/>
            </a:endParaRPr>
          </a:p>
          <a:p>
            <a:pPr marL="742950" lvl="1" indent="-285750" algn="just">
              <a:buFont typeface="Wingdings" panose="05000000000000000000" pitchFamily="2" charset="2"/>
              <a:buChar char="§"/>
            </a:pPr>
            <a:endParaRPr lang="pl-PL" dirty="0">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649478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ETAP – PROWADZENIE POSTĘPOWANIA</a:t>
            </a:r>
            <a:endParaRPr lang="pl-PL" sz="3600" b="1" dirty="0">
              <a:solidFill>
                <a:srgbClr val="660033"/>
              </a:solidFill>
            </a:endParaRPr>
          </a:p>
        </p:txBody>
      </p:sp>
      <p:sp>
        <p:nvSpPr>
          <p:cNvPr id="3" name="pole tekstowe 2"/>
          <p:cNvSpPr txBox="1"/>
          <p:nvPr/>
        </p:nvSpPr>
        <p:spPr>
          <a:xfrm>
            <a:off x="534380" y="1844824"/>
            <a:ext cx="8075240" cy="3631763"/>
          </a:xfrm>
          <a:prstGeom prst="rect">
            <a:avLst/>
          </a:prstGeom>
          <a:noFill/>
        </p:spPr>
        <p:txBody>
          <a:bodyPr wrap="square" rtlCol="0">
            <a:spAutoFit/>
          </a:bodyPr>
          <a:lstStyle/>
          <a:p>
            <a:pPr marL="0" lvl="1" algn="just"/>
            <a:r>
              <a:rPr lang="pl-PL" dirty="0">
                <a:solidFill>
                  <a:schemeClr val="tx1"/>
                </a:solidFill>
                <a:latin typeface="Cambria" panose="02040503050406030204" pitchFamily="18" charset="0"/>
                <a:ea typeface="Cambria" panose="02040503050406030204" pitchFamily="18" charset="0"/>
              </a:rPr>
              <a:t>Protokół – jawny i udostępniany na wniosek. </a:t>
            </a:r>
          </a:p>
          <a:p>
            <a:pPr marL="0" lvl="1" algn="just"/>
            <a:endParaRPr lang="pl-PL" sz="1400"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Załączniki do protokołu postępowania udostępnia się po dokonaniu wyboru najkorzystniejszej oferty albo unieważnieniu postępowania, z tym że:</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oferty wraz z załącznikami udostępnia się niezwłocznie po otwarciu ofert, nie później jednak niż w terminie 3 dni od dnia otwarcia </a:t>
            </a:r>
            <a:r>
              <a:rPr lang="pl-PL" b="0" dirty="0" smtClean="0">
                <a:solidFill>
                  <a:schemeClr val="tx1"/>
                </a:solidFill>
                <a:latin typeface="Cambria" panose="02040503050406030204" pitchFamily="18" charset="0"/>
                <a:ea typeface="Cambria" panose="02040503050406030204" pitchFamily="18" charset="0"/>
              </a:rPr>
              <a:t>ofert,</a:t>
            </a:r>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wnioski o dopuszczenie do udziału w postępowaniu wraz z załącznikami udostępnia się od dnia poinformowania o wynikach oceny tych wniosków.</a:t>
            </a:r>
          </a:p>
          <a:p>
            <a:pPr marL="742950" lvl="1" indent="-285750" algn="just">
              <a:buFont typeface="Wingdings" panose="05000000000000000000" pitchFamily="2" charset="2"/>
              <a:buChar char="§"/>
            </a:pPr>
            <a:endParaRPr lang="pl-PL" dirty="0">
              <a:latin typeface="Cambria" panose="02040503050406030204" pitchFamily="18" charset="0"/>
              <a:ea typeface="Cambria" panose="02040503050406030204" pitchFamily="18" charset="0"/>
            </a:endParaRPr>
          </a:p>
          <a:p>
            <a:pPr marL="742950" lvl="1" indent="-285750" algn="just">
              <a:buFont typeface="Wingdings" panose="05000000000000000000" pitchFamily="2" charset="2"/>
              <a:buChar char="§"/>
            </a:pPr>
            <a:endParaRPr lang="pl-PL" dirty="0">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358287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ETAP – PROWADZENIE POSTĘPOWANIA</a:t>
            </a:r>
            <a:endParaRPr lang="pl-PL" sz="3600" b="1" dirty="0">
              <a:solidFill>
                <a:srgbClr val="660033"/>
              </a:solidFill>
            </a:endParaRPr>
          </a:p>
        </p:txBody>
      </p:sp>
      <p:sp>
        <p:nvSpPr>
          <p:cNvPr id="3" name="pole tekstowe 2"/>
          <p:cNvSpPr txBox="1"/>
          <p:nvPr/>
        </p:nvSpPr>
        <p:spPr>
          <a:xfrm>
            <a:off x="534380" y="1844824"/>
            <a:ext cx="8075240" cy="5078313"/>
          </a:xfrm>
          <a:prstGeom prst="rect">
            <a:avLst/>
          </a:prstGeom>
          <a:noFill/>
        </p:spPr>
        <p:txBody>
          <a:bodyPr wrap="square" rtlCol="0">
            <a:spAutoFit/>
          </a:bodyPr>
          <a:lstStyle/>
          <a:p>
            <a:pPr marL="285750" indent="-285750" algn="just">
              <a:buFont typeface="Wingdings" panose="05000000000000000000" pitchFamily="2" charset="2"/>
              <a:buChar char="§"/>
            </a:pPr>
            <a:r>
              <a:rPr lang="pl-PL" dirty="0">
                <a:solidFill>
                  <a:schemeClr val="tx1"/>
                </a:solidFill>
                <a:latin typeface="Cambria" panose="02040503050406030204" pitchFamily="18" charset="0"/>
                <a:ea typeface="Cambria" panose="02040503050406030204" pitchFamily="18" charset="0"/>
              </a:rPr>
              <a:t>protokół postępowania:</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przechowywany wraz z załącznikami przez </a:t>
            </a:r>
            <a:r>
              <a:rPr lang="pl-PL" b="0" u="sng" dirty="0">
                <a:solidFill>
                  <a:schemeClr val="tx1"/>
                </a:solidFill>
                <a:latin typeface="Cambria" panose="02040503050406030204" pitchFamily="18" charset="0"/>
                <a:ea typeface="Cambria" panose="02040503050406030204" pitchFamily="18" charset="0"/>
              </a:rPr>
              <a:t>4 lata od dnia zakończenia postępowania, w sposób gwarantujący jego nienaruszalność. </a:t>
            </a:r>
          </a:p>
          <a:p>
            <a:pPr algn="just"/>
            <a:endParaRPr lang="pl-PL" b="0" u="sng"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wszystkie dokumenty, w tym dokumenty elektroniczne składane lub wykorzystywane dla celów prowadzonego postępowania o udzielenie zamówienia stanowiące załączniki do protokołu postępowania, </a:t>
            </a:r>
            <a:r>
              <a:rPr lang="pl-PL" b="0" u="sng" dirty="0">
                <a:solidFill>
                  <a:schemeClr val="tx1"/>
                </a:solidFill>
                <a:latin typeface="Cambria" panose="02040503050406030204" pitchFamily="18" charset="0"/>
                <a:ea typeface="Cambria" panose="02040503050406030204" pitchFamily="18" charset="0"/>
              </a:rPr>
              <a:t>są przechowywane w oryginalnej postaci i formacie, w jakich zostały sporządzone lub przekazane.</a:t>
            </a:r>
          </a:p>
          <a:p>
            <a:pPr algn="just"/>
            <a:endParaRPr lang="pl-PL" b="0" u="sng"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u="sng" dirty="0">
                <a:solidFill>
                  <a:schemeClr val="tx1"/>
                </a:solidFill>
                <a:latin typeface="Cambria" panose="02040503050406030204" pitchFamily="18" charset="0"/>
                <a:ea typeface="Cambria" panose="02040503050406030204" pitchFamily="18" charset="0"/>
              </a:rPr>
              <a:t>obowiązek dokumentacji wszystkich istotnych czynności oraz innych istotnych zdarzeń </a:t>
            </a:r>
            <a:r>
              <a:rPr lang="pl-PL" b="0" dirty="0">
                <a:solidFill>
                  <a:schemeClr val="tx1"/>
                </a:solidFill>
                <a:latin typeface="Cambria" panose="02040503050406030204" pitchFamily="18" charset="0"/>
                <a:ea typeface="Cambria" panose="02040503050406030204" pitchFamily="18" charset="0"/>
              </a:rPr>
              <a:t>w postępowaniu w zakresie komunikacji z wykonawcami oraz innymi podmiotami, a także w związku z udostępnianiem protokołu postępowania.</a:t>
            </a:r>
          </a:p>
          <a:p>
            <a:pPr marL="742950" lvl="1" indent="-285750" algn="just">
              <a:buFont typeface="Wingdings" panose="05000000000000000000" pitchFamily="2" charset="2"/>
              <a:buChar char="§"/>
            </a:pPr>
            <a:endParaRPr lang="pl-PL" dirty="0">
              <a:latin typeface="Cambria" panose="02040503050406030204" pitchFamily="18" charset="0"/>
              <a:ea typeface="Cambria" panose="02040503050406030204" pitchFamily="18" charset="0"/>
            </a:endParaRPr>
          </a:p>
          <a:p>
            <a:pPr marL="742950" lvl="1" indent="-285750" algn="just">
              <a:buFont typeface="Wingdings" panose="05000000000000000000" pitchFamily="2" charset="2"/>
              <a:buChar char="§"/>
            </a:pPr>
            <a:endParaRPr lang="pl-PL" dirty="0">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812375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ETAP – PROWADZENIE POSTĘPOWANIA</a:t>
            </a:r>
            <a:endParaRPr lang="pl-PL" sz="3600" b="1" dirty="0">
              <a:solidFill>
                <a:srgbClr val="660033"/>
              </a:solidFill>
            </a:endParaRPr>
          </a:p>
        </p:txBody>
      </p:sp>
      <p:sp>
        <p:nvSpPr>
          <p:cNvPr id="3" name="pole tekstowe 2"/>
          <p:cNvSpPr txBox="1"/>
          <p:nvPr/>
        </p:nvSpPr>
        <p:spPr>
          <a:xfrm>
            <a:off x="611560" y="1844824"/>
            <a:ext cx="8075240" cy="3693319"/>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Obowiązki informacyjne </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NOWOŚĆ – obowiązek przekazania Prezesowi Urzędu informacji o:</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złożonych wnioskach o dopuszczenie do udziału w postępowaniu lub </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ofertach, </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u="sng" dirty="0">
                <a:solidFill>
                  <a:schemeClr val="tx1"/>
                </a:solidFill>
                <a:latin typeface="Cambria" panose="02040503050406030204" pitchFamily="18" charset="0"/>
                <a:ea typeface="Cambria" panose="02040503050406030204" pitchFamily="18" charset="0"/>
              </a:rPr>
              <a:t>nie później niż w terminie 7 dni </a:t>
            </a:r>
            <a:r>
              <a:rPr lang="pl-PL" b="0" dirty="0">
                <a:solidFill>
                  <a:schemeClr val="tx1"/>
                </a:solidFill>
                <a:latin typeface="Cambria" panose="02040503050406030204" pitchFamily="18" charset="0"/>
                <a:ea typeface="Cambria" panose="02040503050406030204" pitchFamily="18" charset="0"/>
              </a:rPr>
              <a:t>od dnia otwarcia odpowiednio ofert </a:t>
            </a:r>
            <a:r>
              <a:rPr lang="pl-PL" b="0" dirty="0" smtClean="0">
                <a:solidFill>
                  <a:schemeClr val="tx1"/>
                </a:solidFill>
                <a:latin typeface="Cambria" panose="02040503050406030204" pitchFamily="18" charset="0"/>
                <a:ea typeface="Cambria" panose="02040503050406030204" pitchFamily="18" charset="0"/>
              </a:rPr>
              <a:t>lub ofert dodatkowych albo </a:t>
            </a:r>
            <a:r>
              <a:rPr lang="pl-PL" b="0" dirty="0">
                <a:solidFill>
                  <a:schemeClr val="tx1"/>
                </a:solidFill>
                <a:latin typeface="Cambria" panose="02040503050406030204" pitchFamily="18" charset="0"/>
                <a:ea typeface="Cambria" panose="02040503050406030204" pitchFamily="18" charset="0"/>
              </a:rPr>
              <a:t>ofert wstępnych lub ofert ostatecznych albo unieważnienia postępowania</a:t>
            </a:r>
            <a:r>
              <a:rPr lang="pl-PL" b="0" dirty="0" smtClean="0">
                <a:solidFill>
                  <a:schemeClr val="tx1"/>
                </a:solidFill>
                <a:latin typeface="Cambria" panose="02040503050406030204" pitchFamily="18" charset="0"/>
                <a:ea typeface="Cambria" panose="02040503050406030204" pitchFamily="18" charset="0"/>
              </a:rPr>
              <a:t>.</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Rozporządzenie z dnia 21 grudnia 2020 r. (Dz. U. z 2020 r. poz. 2406)</a:t>
            </a:r>
            <a:endParaRPr lang="pl-PL" dirty="0">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900355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ETAP – PROWADZENIE POSTĘPOWANIA</a:t>
            </a:r>
            <a:endParaRPr lang="pl-PL" sz="3600" b="1" dirty="0">
              <a:solidFill>
                <a:srgbClr val="660033"/>
              </a:solidFill>
            </a:endParaRPr>
          </a:p>
        </p:txBody>
      </p:sp>
      <p:sp>
        <p:nvSpPr>
          <p:cNvPr id="3" name="pole tekstowe 2"/>
          <p:cNvSpPr txBox="1"/>
          <p:nvPr/>
        </p:nvSpPr>
        <p:spPr>
          <a:xfrm>
            <a:off x="611560" y="1844824"/>
            <a:ext cx="8075240" cy="4524315"/>
          </a:xfrm>
          <a:prstGeom prst="rect">
            <a:avLst/>
          </a:prstGeom>
          <a:noFill/>
        </p:spPr>
        <p:txBody>
          <a:bodyPr wrap="square" rtlCol="0">
            <a:spAutoFit/>
          </a:bodyPr>
          <a:lstStyle/>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Zamawiający sporządza </a:t>
            </a:r>
            <a:r>
              <a:rPr lang="pl-PL" dirty="0">
                <a:solidFill>
                  <a:schemeClr val="tx1"/>
                </a:solidFill>
                <a:latin typeface="Cambria" panose="02040503050406030204" pitchFamily="18" charset="0"/>
                <a:ea typeface="Cambria" panose="02040503050406030204" pitchFamily="18" charset="0"/>
              </a:rPr>
              <a:t>informację w postaci elektronicznej i przekazuje ją Prezesowi Urzędu Zamówień Publicznych przy użyciu formularza umieszczonego i udostępnionego na stronach portalu internetowego Urzędu Zamówień Publicznych, </a:t>
            </a:r>
            <a:r>
              <a:rPr lang="pl-PL" b="0" dirty="0">
                <a:solidFill>
                  <a:schemeClr val="tx1"/>
                </a:solidFill>
                <a:latin typeface="Cambria" panose="02040503050406030204" pitchFamily="18" charset="0"/>
                <a:ea typeface="Cambria" panose="02040503050406030204" pitchFamily="18" charset="0"/>
              </a:rPr>
              <a:t>zgodnego ze wzorem informacji stanowiącym załącznik do rozporządzenia</a:t>
            </a:r>
            <a:r>
              <a:rPr lang="pl-PL" b="0" dirty="0" smtClean="0">
                <a:solidFill>
                  <a:schemeClr val="tx1"/>
                </a:solidFill>
                <a:latin typeface="Cambria" panose="02040503050406030204" pitchFamily="18" charset="0"/>
                <a:ea typeface="Cambria" panose="02040503050406030204" pitchFamily="18" charset="0"/>
              </a:rPr>
              <a:t>.</a:t>
            </a:r>
          </a:p>
          <a:p>
            <a:pPr algn="just"/>
            <a:endParaRPr lang="pl-PL" b="0" dirty="0" smtClean="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Zamawiający przekazuje informację w terminie, o którym mowa w art. 81 ust. 1 ustawy, liczonych:</a:t>
            </a:r>
          </a:p>
          <a:p>
            <a:pPr marL="7429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w </a:t>
            </a:r>
            <a:r>
              <a:rPr lang="pl-PL" b="0" dirty="0">
                <a:solidFill>
                  <a:schemeClr val="tx1"/>
                </a:solidFill>
                <a:latin typeface="Cambria" panose="02040503050406030204" pitchFamily="18" charset="0"/>
                <a:ea typeface="Cambria" panose="02040503050406030204" pitchFamily="18" charset="0"/>
              </a:rPr>
              <a:t>przypadku trybu przetargu nieograniczonego lub negocjacji bez ogłoszenia - </a:t>
            </a:r>
            <a:r>
              <a:rPr lang="pl-PL" dirty="0">
                <a:solidFill>
                  <a:schemeClr val="tx1"/>
                </a:solidFill>
                <a:latin typeface="Cambria" panose="02040503050406030204" pitchFamily="18" charset="0"/>
                <a:ea typeface="Cambria" panose="02040503050406030204" pitchFamily="18" charset="0"/>
              </a:rPr>
              <a:t>od dnia otwarcia ofert</a:t>
            </a:r>
            <a:r>
              <a:rPr lang="pl-PL" b="0" dirty="0">
                <a:solidFill>
                  <a:schemeClr val="tx1"/>
                </a:solidFill>
                <a:latin typeface="Cambria" panose="02040503050406030204" pitchFamily="18" charset="0"/>
                <a:ea typeface="Cambria" panose="02040503050406030204" pitchFamily="18" charset="0"/>
              </a:rPr>
              <a:t>, o ile złożona została co najmniej jedna oferta</a:t>
            </a:r>
            <a:r>
              <a:rPr lang="pl-PL" b="0" dirty="0" smtClean="0">
                <a:solidFill>
                  <a:schemeClr val="tx1"/>
                </a:solidFill>
                <a:latin typeface="Cambria" panose="02040503050406030204" pitchFamily="18" charset="0"/>
                <a:ea typeface="Cambria" panose="02040503050406030204" pitchFamily="18" charset="0"/>
              </a:rPr>
              <a:t>;</a:t>
            </a:r>
          </a:p>
          <a:p>
            <a:pPr marL="742950" lvl="1"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w przypadku trybu podstawowego, o którym mowa w </a:t>
            </a:r>
            <a:r>
              <a:rPr lang="pl-PL" b="0" dirty="0">
                <a:solidFill>
                  <a:schemeClr val="tx1"/>
                </a:solidFill>
                <a:latin typeface="Cambria" panose="02040503050406030204" pitchFamily="18" charset="0"/>
                <a:ea typeface="Cambria" panose="02040503050406030204" pitchFamily="18" charset="0"/>
                <a:hlinkClick r:id="rId3"/>
              </a:rPr>
              <a:t>art. 275 pkt 1</a:t>
            </a:r>
            <a:r>
              <a:rPr lang="pl-PL" b="0" dirty="0">
                <a:solidFill>
                  <a:schemeClr val="tx1"/>
                </a:solidFill>
                <a:latin typeface="Cambria" panose="02040503050406030204" pitchFamily="18" charset="0"/>
                <a:ea typeface="Cambria" panose="02040503050406030204" pitchFamily="18" charset="0"/>
              </a:rPr>
              <a:t> ustawy - </a:t>
            </a:r>
            <a:r>
              <a:rPr lang="pl-PL" dirty="0">
                <a:solidFill>
                  <a:schemeClr val="tx1"/>
                </a:solidFill>
                <a:latin typeface="Cambria" panose="02040503050406030204" pitchFamily="18" charset="0"/>
                <a:ea typeface="Cambria" panose="02040503050406030204" pitchFamily="18" charset="0"/>
              </a:rPr>
              <a:t>od dnia otwarcia ofert</a:t>
            </a:r>
            <a:r>
              <a:rPr lang="pl-PL" b="0" dirty="0">
                <a:solidFill>
                  <a:schemeClr val="tx1"/>
                </a:solidFill>
                <a:latin typeface="Cambria" panose="02040503050406030204" pitchFamily="18" charset="0"/>
                <a:ea typeface="Cambria" panose="02040503050406030204" pitchFamily="18" charset="0"/>
              </a:rPr>
              <a:t> złożonych w odpowiedzi na ogłoszenie o zamówieniu, o ile została złożona co najmniej jedna taka oferta;</a:t>
            </a:r>
          </a:p>
          <a:p>
            <a:pPr marL="285750" indent="-285750" algn="just">
              <a:buFont typeface="Arial" panose="020B0604020202020204" pitchFamily="34" charset="0"/>
              <a:buChar char="•"/>
            </a:pPr>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004901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ETAP – PROWADZENIE POSTĘPOWANIA</a:t>
            </a:r>
            <a:endParaRPr lang="pl-PL" sz="3600" b="1" dirty="0">
              <a:solidFill>
                <a:srgbClr val="660033"/>
              </a:solidFill>
            </a:endParaRPr>
          </a:p>
        </p:txBody>
      </p:sp>
      <p:sp>
        <p:nvSpPr>
          <p:cNvPr id="3" name="pole tekstowe 2"/>
          <p:cNvSpPr txBox="1"/>
          <p:nvPr/>
        </p:nvSpPr>
        <p:spPr>
          <a:xfrm>
            <a:off x="611560" y="1844824"/>
            <a:ext cx="8075240" cy="3416320"/>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POSTĘPOWANIE W SPRAWIE ZAMÓWIENIA PUBLICZNEGO – ZASADY OGÓLNE</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dirty="0">
                <a:solidFill>
                  <a:schemeClr val="tx1"/>
                </a:solidFill>
                <a:latin typeface="Cambria" panose="02040503050406030204" pitchFamily="18" charset="0"/>
                <a:ea typeface="Cambria" panose="02040503050406030204" pitchFamily="18" charset="0"/>
              </a:rPr>
              <a:t>Zasada bezstronności (art. 17 ust. 3 </a:t>
            </a:r>
            <a:r>
              <a:rPr lang="pl-PL" dirty="0" err="1">
                <a:solidFill>
                  <a:schemeClr val="tx1"/>
                </a:solidFill>
                <a:latin typeface="Cambria" panose="02040503050406030204" pitchFamily="18" charset="0"/>
                <a:ea typeface="Cambria" panose="02040503050406030204" pitchFamily="18" charset="0"/>
              </a:rPr>
              <a:t>Pzp</a:t>
            </a:r>
            <a:r>
              <a:rPr lang="pl-PL" dirty="0" smtClean="0">
                <a:solidFill>
                  <a:schemeClr val="tx1"/>
                </a:solidFill>
                <a:latin typeface="Cambria" panose="02040503050406030204" pitchFamily="18" charset="0"/>
                <a:ea typeface="Cambria" panose="02040503050406030204" pitchFamily="18" charset="0"/>
              </a:rPr>
              <a:t>) – par. 12 Regulaminu </a:t>
            </a:r>
            <a:endParaRPr lang="pl-PL"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Czynności związane </a:t>
            </a:r>
            <a:r>
              <a:rPr lang="pl-PL" b="0" u="sng" dirty="0">
                <a:solidFill>
                  <a:schemeClr val="tx1"/>
                </a:solidFill>
                <a:latin typeface="Cambria" panose="02040503050406030204" pitchFamily="18" charset="0"/>
                <a:ea typeface="Cambria" panose="02040503050406030204" pitchFamily="18" charset="0"/>
              </a:rPr>
              <a:t>z przygotowaniem oraz przeprowadzeniem </a:t>
            </a:r>
            <a:r>
              <a:rPr lang="pl-PL" b="0" dirty="0">
                <a:solidFill>
                  <a:schemeClr val="tx1"/>
                </a:solidFill>
                <a:latin typeface="Cambria" panose="02040503050406030204" pitchFamily="18" charset="0"/>
                <a:ea typeface="Cambria" panose="02040503050406030204" pitchFamily="18" charset="0"/>
              </a:rPr>
              <a:t>postępowania o udzielenie zamówienia wykonują osoby zapewniające bezstronność i obiektywizm. 	</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tabLst>
                <a:tab pos="273050" algn="l"/>
                <a:tab pos="1706563" algn="l"/>
              </a:tabLst>
            </a:pPr>
            <a:r>
              <a:rPr lang="pl-PL" b="0" dirty="0">
                <a:solidFill>
                  <a:schemeClr val="tx1"/>
                </a:solidFill>
                <a:latin typeface="Cambria" panose="02040503050406030204" pitchFamily="18" charset="0"/>
                <a:ea typeface="Cambria" panose="02040503050406030204" pitchFamily="18" charset="0"/>
              </a:rPr>
              <a:t>Konflikt interesów,</a:t>
            </a:r>
          </a:p>
          <a:p>
            <a:pPr marL="285750" indent="-285750" algn="just">
              <a:buFont typeface="Arial" panose="020B0604020202020204" pitchFamily="34" charset="0"/>
              <a:buChar char="•"/>
              <a:tabLst>
                <a:tab pos="273050" algn="l"/>
                <a:tab pos="1706563" algn="l"/>
              </a:tabLst>
            </a:pPr>
            <a:r>
              <a:rPr lang="pl-PL" b="0" dirty="0">
                <a:solidFill>
                  <a:schemeClr val="tx1"/>
                </a:solidFill>
                <a:latin typeface="Cambria" panose="02040503050406030204" pitchFamily="18" charset="0"/>
                <a:ea typeface="Cambria" panose="02040503050406030204" pitchFamily="18" charset="0"/>
              </a:rPr>
              <a:t>Skazanie. </a:t>
            </a:r>
          </a:p>
          <a:p>
            <a:pPr marL="285750" indent="-285750" algn="just">
              <a:buFont typeface="Arial" panose="020B0604020202020204" pitchFamily="34" charset="0"/>
              <a:buChar char="•"/>
            </a:pPr>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755030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ETAP – PROWADZENIE POSTĘPOWANIA</a:t>
            </a:r>
            <a:endParaRPr lang="pl-PL" sz="3600" b="1" dirty="0">
              <a:solidFill>
                <a:srgbClr val="660033"/>
              </a:solidFill>
            </a:endParaRPr>
          </a:p>
        </p:txBody>
      </p:sp>
      <p:sp>
        <p:nvSpPr>
          <p:cNvPr id="3" name="pole tekstowe 2"/>
          <p:cNvSpPr txBox="1"/>
          <p:nvPr/>
        </p:nvSpPr>
        <p:spPr>
          <a:xfrm>
            <a:off x="611560" y="1628800"/>
            <a:ext cx="8075240" cy="5078313"/>
          </a:xfrm>
          <a:prstGeom prst="rect">
            <a:avLst/>
          </a:prstGeom>
          <a:noFill/>
        </p:spPr>
        <p:txBody>
          <a:bodyPr wrap="square" rtlCol="0">
            <a:spAutoFit/>
          </a:bodyPr>
          <a:lstStyle/>
          <a:p>
            <a:pPr marL="285750" indent="-285750" algn="just">
              <a:buFont typeface="Wingdings" panose="05000000000000000000" pitchFamily="2" charset="2"/>
              <a:buChar char="§"/>
            </a:pPr>
            <a:r>
              <a:rPr lang="pl-PL" dirty="0">
                <a:solidFill>
                  <a:schemeClr val="tx1"/>
                </a:solidFill>
                <a:latin typeface="Cambria" panose="02040503050406030204" pitchFamily="18" charset="0"/>
                <a:ea typeface="Cambria" panose="02040503050406030204" pitchFamily="18" charset="0"/>
              </a:rPr>
              <a:t>Konflikt interesów </a:t>
            </a:r>
            <a:r>
              <a:rPr lang="pl-PL" b="0" dirty="0">
                <a:solidFill>
                  <a:schemeClr val="tx1"/>
                </a:solidFill>
                <a:latin typeface="Cambria" panose="02040503050406030204" pitchFamily="18" charset="0"/>
                <a:ea typeface="Cambria" panose="02040503050406030204" pitchFamily="18" charset="0"/>
              </a:rPr>
              <a:t>- gdy Kierownik zamawiającego, członek komisji przetargowej oraz inne osoby wykonujące czynności związane z przeprowadzeniem postępowania, lub mogące wpłynąć na wynik lub udzielające zamówienia:</a:t>
            </a:r>
          </a:p>
          <a:p>
            <a:pPr marL="342900" indent="-342900" algn="just">
              <a:buFont typeface="+mj-lt"/>
              <a:buAutoNum type="arabicPeriod"/>
            </a:pPr>
            <a:r>
              <a:rPr lang="pl-PL" b="0" dirty="0" smtClean="0">
                <a:solidFill>
                  <a:schemeClr val="tx1"/>
                </a:solidFill>
                <a:latin typeface="Cambria" panose="02040503050406030204" pitchFamily="18" charset="0"/>
                <a:ea typeface="Cambria" panose="02040503050406030204" pitchFamily="18" charset="0"/>
              </a:rPr>
              <a:t>ubiegają </a:t>
            </a:r>
            <a:r>
              <a:rPr lang="pl-PL" b="0" dirty="0">
                <a:solidFill>
                  <a:schemeClr val="tx1"/>
                </a:solidFill>
                <a:latin typeface="Cambria" panose="02040503050406030204" pitchFamily="18" charset="0"/>
                <a:ea typeface="Cambria" panose="02040503050406030204" pitchFamily="18" charset="0"/>
              </a:rPr>
              <a:t>się o udzielenie tego zamówienia</a:t>
            </a:r>
          </a:p>
          <a:p>
            <a:pPr marL="342900" indent="-342900" algn="just">
              <a:buFont typeface="+mj-lt"/>
              <a:buAutoNum type="arabicPeriod"/>
            </a:pPr>
            <a:r>
              <a:rPr lang="pl-PL" b="0" dirty="0">
                <a:solidFill>
                  <a:schemeClr val="tx1"/>
                </a:solidFill>
                <a:latin typeface="Cambria" panose="02040503050406030204" pitchFamily="18" charset="0"/>
                <a:ea typeface="Cambria" panose="02040503050406030204" pitchFamily="18" charset="0"/>
              </a:rPr>
              <a:t>pozostają w związku małżeńskim, stosunku pokrewieństwa lub powinowactwa w linii prostej, pokrewieństwa lub powinowactwa w linii bocznej do drugiego stopnia, lub są związane z tytułu przysposobienia, opieki lub kurateli albo pozostają we wspólnym pożyciu </a:t>
            </a:r>
            <a:r>
              <a:rPr lang="pl-PL" b="0" u="sng" dirty="0">
                <a:solidFill>
                  <a:schemeClr val="tx1"/>
                </a:solidFill>
                <a:latin typeface="Cambria" panose="02040503050406030204" pitchFamily="18" charset="0"/>
                <a:ea typeface="Cambria" panose="02040503050406030204" pitchFamily="18" charset="0"/>
              </a:rPr>
              <a:t>z wykonawcą, jego zastępcą prawnym lub członkami organów zarządzających lub organów nadzorczych </a:t>
            </a:r>
            <a:r>
              <a:rPr lang="pl-PL" b="0" dirty="0">
                <a:solidFill>
                  <a:schemeClr val="tx1"/>
                </a:solidFill>
                <a:latin typeface="Cambria" panose="02040503050406030204" pitchFamily="18" charset="0"/>
                <a:ea typeface="Cambria" panose="02040503050406030204" pitchFamily="18" charset="0"/>
              </a:rPr>
              <a:t>wykonawców ubiegających się </a:t>
            </a:r>
            <a:br>
              <a:rPr lang="pl-PL" b="0" dirty="0">
                <a:solidFill>
                  <a:schemeClr val="tx1"/>
                </a:solidFill>
                <a:latin typeface="Cambria" panose="02040503050406030204" pitchFamily="18" charset="0"/>
                <a:ea typeface="Cambria" panose="02040503050406030204" pitchFamily="18" charset="0"/>
              </a:rPr>
            </a:br>
            <a:r>
              <a:rPr lang="pl-PL" b="0" dirty="0">
                <a:solidFill>
                  <a:schemeClr val="tx1"/>
                </a:solidFill>
                <a:latin typeface="Cambria" panose="02040503050406030204" pitchFamily="18" charset="0"/>
                <a:ea typeface="Cambria" panose="02040503050406030204" pitchFamily="18" charset="0"/>
              </a:rPr>
              <a:t>o udzielenie zamówienia.</a:t>
            </a:r>
          </a:p>
          <a:p>
            <a:pPr marL="342900" indent="-342900" algn="just">
              <a:buFont typeface="+mj-lt"/>
              <a:buAutoNum type="arabicPeriod"/>
            </a:pPr>
            <a:r>
              <a:rPr lang="pl-PL" b="0" u="sng" dirty="0">
                <a:solidFill>
                  <a:schemeClr val="tx1"/>
                </a:solidFill>
                <a:latin typeface="Cambria" panose="02040503050406030204" pitchFamily="18" charset="0"/>
                <a:ea typeface="Cambria" panose="02040503050406030204" pitchFamily="18" charset="0"/>
              </a:rPr>
              <a:t>w okresie 3 lat przed wszczęciem postępowania </a:t>
            </a:r>
            <a:r>
              <a:rPr lang="pl-PL" b="0" dirty="0">
                <a:solidFill>
                  <a:schemeClr val="tx1"/>
                </a:solidFill>
                <a:latin typeface="Cambria" panose="02040503050406030204" pitchFamily="18" charset="0"/>
                <a:ea typeface="Cambria" panose="02040503050406030204" pitchFamily="18" charset="0"/>
              </a:rPr>
              <a:t>o udzielenie zamówienia pozostawały w stosunku pracy lub zlecenia z wykonawcą, otrzymywały od wykonawcy wynagrodzenie z innego tytułu lub były członkami organów zarządzających lub organów nadzorczych wykonawców ubiegających się o udzielenie zamówienia;</a:t>
            </a:r>
          </a:p>
          <a:p>
            <a:pPr marL="285750" indent="-285750" algn="just">
              <a:buFont typeface="Arial" panose="020B0604020202020204" pitchFamily="34" charset="0"/>
              <a:buChar char="•"/>
            </a:pPr>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78004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NOWE PZP </a:t>
            </a:r>
            <a:br>
              <a:rPr lang="pl-PL" sz="3600" b="1" dirty="0" smtClean="0">
                <a:solidFill>
                  <a:srgbClr val="660033"/>
                </a:solidFill>
              </a:rPr>
            </a:br>
            <a:r>
              <a:rPr lang="pl-PL" sz="3600" b="1" dirty="0" smtClean="0">
                <a:solidFill>
                  <a:srgbClr val="660033"/>
                </a:solidFill>
              </a:rPr>
              <a:t>– zasady stosowania według wartości – </a:t>
            </a:r>
            <a:endParaRPr lang="pl-PL" sz="3600" b="1" dirty="0">
              <a:solidFill>
                <a:srgbClr val="660033"/>
              </a:solidFill>
            </a:endParaRPr>
          </a:p>
        </p:txBody>
      </p:sp>
      <p:sp>
        <p:nvSpPr>
          <p:cNvPr id="3" name="Symbol zastępczy zawartości 2"/>
          <p:cNvSpPr>
            <a:spLocks noGrp="1"/>
          </p:cNvSpPr>
          <p:nvPr>
            <p:ph idx="1"/>
          </p:nvPr>
        </p:nvSpPr>
        <p:spPr>
          <a:xfrm>
            <a:off x="611560" y="1556792"/>
            <a:ext cx="8229600" cy="4248472"/>
          </a:xfrm>
        </p:spPr>
        <p:txBody>
          <a:bodyPr>
            <a:noAutofit/>
          </a:bodyPr>
          <a:lstStyle/>
          <a:p>
            <a:pPr marL="0" lvl="1" indent="0" algn="just">
              <a:buNone/>
            </a:pPr>
            <a:endParaRPr lang="pl-PL" sz="1800" b="1" dirty="0" smtClean="0">
              <a:latin typeface="Cambria" panose="02040503050406030204" pitchFamily="18" charset="0"/>
              <a:ea typeface="Cambria" panose="02040503050406030204" pitchFamily="18" charset="0"/>
            </a:endParaRPr>
          </a:p>
          <a:p>
            <a:pPr marL="0" lvl="1" indent="0" algn="just">
              <a:buNone/>
            </a:pPr>
            <a:endParaRPr lang="pl-PL" sz="1800" b="1" dirty="0">
              <a:latin typeface="Cambria" panose="02040503050406030204" pitchFamily="18" charset="0"/>
              <a:ea typeface="Cambria" panose="02040503050406030204" pitchFamily="18" charset="0"/>
            </a:endParaRPr>
          </a:p>
          <a:p>
            <a:pPr marL="0" lvl="1" indent="0" algn="just">
              <a:buNone/>
            </a:pPr>
            <a:endParaRPr lang="pl-PL" sz="1800" b="1" dirty="0" smtClean="0">
              <a:latin typeface="Cambria" panose="02040503050406030204" pitchFamily="18" charset="0"/>
              <a:ea typeface="Cambria" panose="02040503050406030204" pitchFamily="18" charset="0"/>
            </a:endParaRPr>
          </a:p>
          <a:p>
            <a:pPr marL="0" lvl="1" indent="0" algn="just">
              <a:buNone/>
            </a:pPr>
            <a:r>
              <a:rPr lang="pl-PL" sz="1800" b="1" dirty="0" smtClean="0">
                <a:latin typeface="Cambria" panose="02040503050406030204" pitchFamily="18" charset="0"/>
                <a:ea typeface="Cambria" panose="02040503050406030204" pitchFamily="18" charset="0"/>
              </a:rPr>
              <a:t>Szacunkowa wartość zamówienia poniżej ww. wartości:</a:t>
            </a:r>
          </a:p>
          <a:p>
            <a:pPr marL="285750" lvl="1" algn="just">
              <a:buFont typeface="Arial" panose="020B0604020202020204" pitchFamily="34" charset="0"/>
              <a:buChar char="•"/>
            </a:pPr>
            <a:r>
              <a:rPr lang="pl-PL" sz="1800" b="1" dirty="0" smtClean="0">
                <a:latin typeface="Cambria" panose="02040503050406030204" pitchFamily="18" charset="0"/>
                <a:ea typeface="Cambria" panose="02040503050406030204" pitchFamily="18" charset="0"/>
              </a:rPr>
              <a:t>procedura krajowa – stosujemy Dział IV, Rozdział I oraz Rozdział III Regulaminu </a:t>
            </a:r>
          </a:p>
          <a:p>
            <a:pPr marL="0" lvl="1" indent="0" algn="just">
              <a:buNone/>
            </a:pPr>
            <a:endParaRPr lang="pl-PL" sz="1800" b="1" dirty="0" smtClean="0">
              <a:latin typeface="Cambria" panose="02040503050406030204" pitchFamily="18" charset="0"/>
              <a:ea typeface="Cambria" panose="02040503050406030204" pitchFamily="18" charset="0"/>
            </a:endParaRPr>
          </a:p>
          <a:p>
            <a:pPr marL="0" lvl="1" indent="0" algn="just">
              <a:buNone/>
            </a:pPr>
            <a:endParaRPr lang="pl-PL" sz="1800" b="1" dirty="0">
              <a:latin typeface="Cambria" panose="02040503050406030204" pitchFamily="18" charset="0"/>
              <a:ea typeface="Cambria" panose="02040503050406030204" pitchFamily="18" charset="0"/>
            </a:endParaRPr>
          </a:p>
          <a:p>
            <a:pPr marL="0" lvl="1" indent="0" algn="just">
              <a:buNone/>
            </a:pPr>
            <a:r>
              <a:rPr lang="pl-PL" sz="1800" b="1" dirty="0" smtClean="0">
                <a:latin typeface="Cambria" panose="02040503050406030204" pitchFamily="18" charset="0"/>
                <a:ea typeface="Cambria" panose="02040503050406030204" pitchFamily="18" charset="0"/>
              </a:rPr>
              <a:t>Szacunkowa wartość zamówienia równa lub powyżej ww. wartości</a:t>
            </a:r>
          </a:p>
          <a:p>
            <a:pPr marL="285750" lvl="1" algn="just">
              <a:buFont typeface="Arial" panose="020B0604020202020204" pitchFamily="34" charset="0"/>
              <a:buChar char="•"/>
            </a:pPr>
            <a:r>
              <a:rPr lang="pl-PL" sz="1800" b="1" dirty="0" smtClean="0">
                <a:latin typeface="Cambria" panose="02040503050406030204" pitchFamily="18" charset="0"/>
                <a:ea typeface="Cambria" panose="02040503050406030204" pitchFamily="18" charset="0"/>
              </a:rPr>
              <a:t>procedura unijna – stosujemy Dział IV, Rozdział I oraz Rozdział II Regulaminu</a:t>
            </a:r>
          </a:p>
          <a:p>
            <a:pPr marL="0" indent="0" algn="just">
              <a:buNone/>
            </a:pPr>
            <a:endParaRPr lang="pl-PL" sz="1800" b="1" dirty="0">
              <a:latin typeface="Cambria" panose="02040503050406030204" pitchFamily="18" charset="0"/>
              <a:ea typeface="Cambria" panose="02040503050406030204" pitchFamily="18" charset="0"/>
            </a:endParaRPr>
          </a:p>
          <a:p>
            <a:pPr marL="0" indent="0" algn="just">
              <a:buNone/>
            </a:pPr>
            <a:r>
              <a:rPr lang="pl-PL" sz="1800" b="1" dirty="0" smtClean="0">
                <a:latin typeface="Cambria" panose="02040503050406030204" pitchFamily="18" charset="0"/>
                <a:ea typeface="Cambria" panose="02040503050406030204" pitchFamily="18" charset="0"/>
              </a:rPr>
              <a:t> </a:t>
            </a:r>
          </a:p>
          <a:p>
            <a:pPr algn="just"/>
            <a:endParaRPr lang="pl-PL" sz="1600" b="1"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8736928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ETAP – PROWADZENIE POSTĘPOWANIA</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marL="342900" indent="-342900" algn="just">
              <a:buFont typeface="+mj-lt"/>
              <a:buAutoNum type="arabicPeriod" startAt="4"/>
              <a:tabLst>
                <a:tab pos="273050" algn="l"/>
                <a:tab pos="1706563" algn="l"/>
              </a:tabLst>
            </a:pPr>
            <a:r>
              <a:rPr lang="pl-PL" b="0" dirty="0">
                <a:solidFill>
                  <a:schemeClr val="tx1"/>
                </a:solidFill>
                <a:latin typeface="Cambria" panose="02040503050406030204" pitchFamily="18" charset="0"/>
                <a:ea typeface="Cambria" panose="02040503050406030204" pitchFamily="18" charset="0"/>
              </a:rPr>
              <a:t>pozostają z wykonawcą w takim </a:t>
            </a:r>
            <a:r>
              <a:rPr lang="pl-PL" b="0" u="sng" dirty="0">
                <a:solidFill>
                  <a:schemeClr val="tx1"/>
                </a:solidFill>
                <a:latin typeface="Cambria" panose="02040503050406030204" pitchFamily="18" charset="0"/>
                <a:ea typeface="Cambria" panose="02040503050406030204" pitchFamily="18" charset="0"/>
              </a:rPr>
              <a:t>stosunku prawnym lub faktycznym, że istnieje uzasadniona wątpliwość </a:t>
            </a:r>
            <a:r>
              <a:rPr lang="pl-PL" b="0" dirty="0">
                <a:solidFill>
                  <a:schemeClr val="tx1"/>
                </a:solidFill>
                <a:latin typeface="Cambria" panose="02040503050406030204" pitchFamily="18" charset="0"/>
                <a:ea typeface="Cambria" panose="02040503050406030204" pitchFamily="18" charset="0"/>
              </a:rPr>
              <a:t>co do ich bezstronności lub niezależności w związku z postępowaniem o udzielenie zamówienia z uwagi na posiadanie bezpośredniego lub pośredniego interesu finansowego, ekonomicznego lub osobistego w określonym rozstrzygnięciu tego postępowania.	</a:t>
            </a:r>
          </a:p>
          <a:p>
            <a:pPr algn="just">
              <a:tabLst>
                <a:tab pos="273050" algn="l"/>
                <a:tab pos="1706563" algn="l"/>
              </a:tabLst>
            </a:pPr>
            <a:endParaRPr lang="pl-PL" b="0" dirty="0">
              <a:solidFill>
                <a:schemeClr val="tx1"/>
              </a:solidFill>
              <a:latin typeface="Cambria" panose="02040503050406030204" pitchFamily="18" charset="0"/>
              <a:ea typeface="Cambria" panose="02040503050406030204" pitchFamily="18" charset="0"/>
            </a:endParaRPr>
          </a:p>
          <a:p>
            <a:pPr algn="just">
              <a:tabLst>
                <a:tab pos="273050" algn="l"/>
                <a:tab pos="1706563" algn="l"/>
              </a:tabLst>
            </a:pPr>
            <a:r>
              <a:rPr lang="pl-PL" b="0" dirty="0">
                <a:solidFill>
                  <a:schemeClr val="tx1"/>
                </a:solidFill>
                <a:latin typeface="Cambria" panose="02040503050406030204" pitchFamily="18" charset="0"/>
                <a:ea typeface="Cambria" panose="02040503050406030204" pitchFamily="18" charset="0"/>
              </a:rPr>
              <a:t>Oświadczenie o istnieniu lub braku istnienia tych okoliczności – </a:t>
            </a:r>
            <a:r>
              <a:rPr lang="pl-PL" b="0" u="sng" dirty="0">
                <a:solidFill>
                  <a:schemeClr val="tx1"/>
                </a:solidFill>
                <a:latin typeface="Cambria" panose="02040503050406030204" pitchFamily="18" charset="0"/>
                <a:ea typeface="Cambria" panose="02040503050406030204" pitchFamily="18" charset="0"/>
              </a:rPr>
              <a:t>w formie pisemnej, pod rygorem odpowiedzialności karnej za złożenie fałszywego oświadczenia. </a:t>
            </a:r>
          </a:p>
          <a:p>
            <a:pPr algn="just">
              <a:tabLst>
                <a:tab pos="273050" algn="l"/>
                <a:tab pos="1706563" algn="l"/>
              </a:tabLst>
            </a:pPr>
            <a:endParaRPr lang="pl-PL" b="0" dirty="0">
              <a:solidFill>
                <a:schemeClr val="tx1"/>
              </a:solidFill>
              <a:latin typeface="Cambria" panose="02040503050406030204" pitchFamily="18" charset="0"/>
              <a:ea typeface="Cambria" panose="02040503050406030204" pitchFamily="18" charset="0"/>
            </a:endParaRPr>
          </a:p>
          <a:p>
            <a:pPr algn="just">
              <a:tabLst>
                <a:tab pos="273050" algn="l"/>
                <a:tab pos="1706563" algn="l"/>
              </a:tabLst>
            </a:pPr>
            <a:r>
              <a:rPr lang="pl-PL" u="sng" dirty="0">
                <a:solidFill>
                  <a:schemeClr val="tx1"/>
                </a:solidFill>
                <a:latin typeface="Cambria" panose="02040503050406030204" pitchFamily="18" charset="0"/>
                <a:ea typeface="Cambria" panose="02040503050406030204" pitchFamily="18" charset="0"/>
              </a:rPr>
              <a:t>TERMIN:</a:t>
            </a:r>
          </a:p>
          <a:p>
            <a:pPr marL="285750" indent="-285750" algn="just">
              <a:buFont typeface="Arial" panose="020B0604020202020204" pitchFamily="34" charset="0"/>
              <a:buChar char="•"/>
              <a:tabLst>
                <a:tab pos="273050" algn="l"/>
                <a:tab pos="1706563" algn="l"/>
              </a:tabLst>
            </a:pPr>
            <a:r>
              <a:rPr lang="pl-PL" b="0" dirty="0">
                <a:solidFill>
                  <a:schemeClr val="tx1"/>
                </a:solidFill>
                <a:latin typeface="Cambria" panose="02040503050406030204" pitchFamily="18" charset="0"/>
                <a:ea typeface="Cambria" panose="02040503050406030204" pitchFamily="18" charset="0"/>
              </a:rPr>
              <a:t>oświadczenie o istnieniu tych okoliczności – </a:t>
            </a:r>
            <a:r>
              <a:rPr lang="pl-PL" b="0" u="sng" dirty="0">
                <a:solidFill>
                  <a:schemeClr val="tx1"/>
                </a:solidFill>
                <a:latin typeface="Cambria" panose="02040503050406030204" pitchFamily="18" charset="0"/>
                <a:ea typeface="Cambria" panose="02040503050406030204" pitchFamily="18" charset="0"/>
              </a:rPr>
              <a:t>niezwłocznie po powzięciu wiadomości </a:t>
            </a:r>
            <a:r>
              <a:rPr lang="pl-PL" b="0" dirty="0">
                <a:solidFill>
                  <a:schemeClr val="tx1"/>
                </a:solidFill>
                <a:latin typeface="Cambria" panose="02040503050406030204" pitchFamily="18" charset="0"/>
                <a:ea typeface="Cambria" panose="02040503050406030204" pitchFamily="18" charset="0"/>
              </a:rPr>
              <a:t>o ich istnieniu, </a:t>
            </a:r>
          </a:p>
          <a:p>
            <a:pPr marL="285750" indent="-285750" algn="just">
              <a:buFont typeface="Arial" panose="020B0604020202020204" pitchFamily="34" charset="0"/>
              <a:buChar char="•"/>
              <a:tabLst>
                <a:tab pos="273050" algn="l"/>
                <a:tab pos="1706563" algn="l"/>
              </a:tabLst>
            </a:pPr>
            <a:r>
              <a:rPr lang="pl-PL" b="0" dirty="0">
                <a:solidFill>
                  <a:schemeClr val="tx1"/>
                </a:solidFill>
                <a:latin typeface="Cambria" panose="02040503050406030204" pitchFamily="18" charset="0"/>
                <a:ea typeface="Cambria" panose="02040503050406030204" pitchFamily="18" charset="0"/>
              </a:rPr>
              <a:t>oświadczenie o braku istnienia tych okoliczności – </a:t>
            </a:r>
            <a:r>
              <a:rPr lang="pl-PL" b="0" u="sng" dirty="0">
                <a:solidFill>
                  <a:schemeClr val="tx1"/>
                </a:solidFill>
                <a:latin typeface="Cambria" panose="02040503050406030204" pitchFamily="18" charset="0"/>
                <a:ea typeface="Cambria" panose="02040503050406030204" pitchFamily="18" charset="0"/>
              </a:rPr>
              <a:t>nie później niż przed zakończeniem postępowania o udzielenie zamówienia. </a:t>
            </a:r>
          </a:p>
          <a:p>
            <a:pPr marL="285750" indent="-285750" algn="just">
              <a:buFont typeface="Arial" panose="020B0604020202020204" pitchFamily="34" charset="0"/>
              <a:buChar char="•"/>
            </a:pPr>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697017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ETAP – PROWADZENIE POSTĘPOWANIA</a:t>
            </a:r>
            <a:endParaRPr lang="pl-PL" sz="3600" b="1" dirty="0">
              <a:solidFill>
                <a:srgbClr val="660033"/>
              </a:solidFill>
            </a:endParaRPr>
          </a:p>
        </p:txBody>
      </p:sp>
      <p:sp>
        <p:nvSpPr>
          <p:cNvPr id="3" name="pole tekstowe 2"/>
          <p:cNvSpPr txBox="1"/>
          <p:nvPr/>
        </p:nvSpPr>
        <p:spPr>
          <a:xfrm>
            <a:off x="611560" y="1628800"/>
            <a:ext cx="8075240" cy="4801314"/>
          </a:xfrm>
          <a:prstGeom prst="rect">
            <a:avLst/>
          </a:prstGeom>
          <a:noFill/>
        </p:spPr>
        <p:txBody>
          <a:bodyPr wrap="square" rtlCol="0">
            <a:spAutoFit/>
          </a:bodyPr>
          <a:lstStyle/>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Skazanie</a:t>
            </a:r>
          </a:p>
          <a:p>
            <a:pPr algn="just"/>
            <a:endParaRPr lang="pl-PL" dirty="0" smtClean="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Kierownik zamawiającego, członek komisji przetargowej oraz inne osoby wykonujące czynności związane z przeprowadzeniem postępowania o udzielenie zamówienia po stronie zamawiającego lub osoby mogące wpłynąć na wynik tego postępowania lub osoby udzielające zamówienia podlegają wyłączeniu z dokonywania tych czynności, jeżeli zostały prawomocnie skazane za przestępstwo popełnione w związku z postępowaniem o udzielenie zamówienia, o którym mowa w art. 228-230a, art. 270, art. 276, art. 286, art. 287, art. 296, art. 296a, art. 297, art. 303 lub art. 305 ustawy z dnia 6 czerwca 1997 r. - Kodeks karny (Dz.U. z 2020 r. poz. 1444 i 1517), </a:t>
            </a:r>
            <a:r>
              <a:rPr lang="pl-PL" b="0" dirty="0" smtClean="0">
                <a:solidFill>
                  <a:schemeClr val="tx1"/>
                </a:solidFill>
                <a:latin typeface="Cambria" panose="02040503050406030204" pitchFamily="18" charset="0"/>
                <a:ea typeface="Cambria" panose="02040503050406030204" pitchFamily="18" charset="0"/>
              </a:rPr>
              <a:t>o </a:t>
            </a:r>
            <a:r>
              <a:rPr lang="pl-PL" b="0" dirty="0">
                <a:solidFill>
                  <a:schemeClr val="tx1"/>
                </a:solidFill>
                <a:latin typeface="Cambria" panose="02040503050406030204" pitchFamily="18" charset="0"/>
                <a:ea typeface="Cambria" panose="02040503050406030204" pitchFamily="18" charset="0"/>
              </a:rPr>
              <a:t>ile nie nastąpiło zatarcie skazania</a:t>
            </a:r>
            <a:r>
              <a:rPr lang="pl-PL" b="0" dirty="0" smtClean="0">
                <a:solidFill>
                  <a:schemeClr val="tx1"/>
                </a:solidFill>
                <a:latin typeface="Cambria" panose="02040503050406030204" pitchFamily="18" charset="0"/>
                <a:ea typeface="Cambria" panose="02040503050406030204" pitchFamily="18" charset="0"/>
              </a:rPr>
              <a:t>.</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TERMIN:</a:t>
            </a:r>
          </a:p>
          <a:p>
            <a:pPr algn="just"/>
            <a:r>
              <a:rPr lang="pl-PL" b="0" dirty="0">
                <a:solidFill>
                  <a:schemeClr val="tx1"/>
                </a:solidFill>
                <a:latin typeface="Cambria" panose="02040503050406030204" pitchFamily="18" charset="0"/>
                <a:ea typeface="Cambria" panose="02040503050406030204" pitchFamily="18" charset="0"/>
              </a:rPr>
              <a:t>oświadczenie o braku lub istnieniu skazania, składa się </a:t>
            </a:r>
            <a:r>
              <a:rPr lang="pl-PL" u="sng" dirty="0">
                <a:solidFill>
                  <a:schemeClr val="tx1"/>
                </a:solidFill>
                <a:latin typeface="Cambria" panose="02040503050406030204" pitchFamily="18" charset="0"/>
                <a:ea typeface="Cambria" panose="02040503050406030204" pitchFamily="18" charset="0"/>
              </a:rPr>
              <a:t>przed rozpoczęciem wykonywania czynności </a:t>
            </a:r>
            <a:r>
              <a:rPr lang="pl-PL" u="sng" dirty="0" smtClean="0">
                <a:solidFill>
                  <a:schemeClr val="tx1"/>
                </a:solidFill>
                <a:latin typeface="Cambria" panose="02040503050406030204" pitchFamily="18" charset="0"/>
                <a:ea typeface="Cambria" panose="02040503050406030204" pitchFamily="18" charset="0"/>
              </a:rPr>
              <a:t>związanych z przeprowadzeniem </a:t>
            </a:r>
            <a:r>
              <a:rPr lang="pl-PL" b="0" dirty="0">
                <a:solidFill>
                  <a:schemeClr val="tx1"/>
                </a:solidFill>
                <a:latin typeface="Cambria" panose="02040503050406030204" pitchFamily="18" charset="0"/>
                <a:ea typeface="Cambria" panose="02040503050406030204" pitchFamily="18" charset="0"/>
              </a:rPr>
              <a:t>postępowania o udzielenie zamówienia. </a:t>
            </a: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706558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solidFill>
                  <a:srgbClr val="660033"/>
                </a:solidFill>
              </a:rPr>
              <a:t>      ETAP – PROWADZENIE POSTĘPOWANIA</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algn="ctr"/>
            <a:r>
              <a:rPr lang="pl-PL" dirty="0">
                <a:solidFill>
                  <a:schemeClr val="tx1"/>
                </a:solidFill>
                <a:latin typeface="Cambria" panose="02040503050406030204" pitchFamily="18" charset="0"/>
                <a:ea typeface="Cambria" panose="02040503050406030204" pitchFamily="18" charset="0"/>
              </a:rPr>
              <a:t>Brak oświadczenia </a:t>
            </a:r>
          </a:p>
          <a:p>
            <a:pPr algn="ctr"/>
            <a:r>
              <a:rPr lang="pl-PL" dirty="0">
                <a:solidFill>
                  <a:schemeClr val="tx1"/>
                </a:solidFill>
                <a:latin typeface="Cambria" panose="02040503050406030204" pitchFamily="18" charset="0"/>
                <a:ea typeface="Cambria" panose="02040503050406030204" pitchFamily="18" charset="0"/>
              </a:rPr>
              <a:t>o braku lub istnieniu okoliczności </a:t>
            </a:r>
          </a:p>
          <a:p>
            <a:pPr algn="ctr"/>
            <a:r>
              <a:rPr lang="pl-PL" dirty="0">
                <a:solidFill>
                  <a:schemeClr val="tx1"/>
                </a:solidFill>
                <a:latin typeface="Cambria" panose="02040503050406030204" pitchFamily="18" charset="0"/>
                <a:ea typeface="Cambria" panose="02040503050406030204" pitchFamily="18" charset="0"/>
              </a:rPr>
              <a:t>powodujących wyłączenie z postępowania</a:t>
            </a:r>
          </a:p>
          <a:p>
            <a:pPr algn="just"/>
            <a:endParaRPr lang="pl-PL" dirty="0">
              <a:solidFill>
                <a:schemeClr val="tx1"/>
              </a:solidFill>
              <a:latin typeface="Cambria" panose="02040503050406030204" pitchFamily="18" charset="0"/>
              <a:ea typeface="Cambria" panose="02040503050406030204" pitchFamily="18" charset="0"/>
            </a:endParaRPr>
          </a:p>
          <a:p>
            <a:pPr algn="ctr"/>
            <a:r>
              <a:rPr lang="pl-PL" dirty="0" smtClean="0">
                <a:solidFill>
                  <a:schemeClr val="tx1"/>
                </a:solidFill>
                <a:latin typeface="Cambria" panose="02040503050406030204" pitchFamily="18" charset="0"/>
                <a:ea typeface="Cambria" panose="02040503050406030204" pitchFamily="18" charset="0"/>
              </a:rPr>
              <a:t>= </a:t>
            </a:r>
            <a:endParaRPr lang="pl-PL" dirty="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a:p>
            <a:pPr algn="ctr"/>
            <a:r>
              <a:rPr lang="pl-PL" dirty="0">
                <a:solidFill>
                  <a:schemeClr val="tx1"/>
                </a:solidFill>
                <a:latin typeface="Cambria" panose="02040503050406030204" pitchFamily="18" charset="0"/>
                <a:ea typeface="Cambria" panose="02040503050406030204" pitchFamily="18" charset="0"/>
              </a:rPr>
              <a:t>naruszenie dyscypliny finansów publicznych</a:t>
            </a:r>
          </a:p>
          <a:p>
            <a:pPr algn="ctr"/>
            <a:endParaRPr lang="pl-PL"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art. 17 ust 4 ustawy o odpowiedzialności za naruszenie dyscypliny finansów publicznych - </a:t>
            </a:r>
            <a:r>
              <a:rPr lang="pl-PL" b="0" u="sng" dirty="0">
                <a:solidFill>
                  <a:schemeClr val="tx1"/>
                </a:solidFill>
                <a:latin typeface="Cambria" panose="02040503050406030204" pitchFamily="18" charset="0"/>
                <a:ea typeface="Cambria" panose="02040503050406030204" pitchFamily="18" charset="0"/>
              </a:rPr>
              <a:t>naruszeniem dyscypliny finansów publicznych jest niezłożenie </a:t>
            </a:r>
            <a:r>
              <a:rPr lang="pl-PL" b="0" dirty="0">
                <a:solidFill>
                  <a:schemeClr val="tx1"/>
                </a:solidFill>
                <a:latin typeface="Cambria" panose="02040503050406030204" pitchFamily="18" charset="0"/>
                <a:ea typeface="Cambria" panose="02040503050406030204" pitchFamily="18" charset="0"/>
              </a:rPr>
              <a:t>przez kierownika zamawiającego, członka komisji przetargowej oraz inne osoby wykonujące czynności w postępowaniu o udzielenie zamówienia publicznego po stronie zamawiającego lub mogące mieć wpływ na wynik tego postępowania </a:t>
            </a:r>
            <a:r>
              <a:rPr lang="pl-PL" b="0" u="sng" dirty="0">
                <a:solidFill>
                  <a:schemeClr val="tx1"/>
                </a:solidFill>
                <a:latin typeface="Cambria" panose="02040503050406030204" pitchFamily="18" charset="0"/>
                <a:ea typeface="Cambria" panose="02040503050406030204" pitchFamily="18" charset="0"/>
              </a:rPr>
              <a:t>oświadczenia o braku lub istnieniu okoliczności powodujących wyłączenie z tego postępowania.</a:t>
            </a: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025455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BLOK 2 </a:t>
            </a:r>
            <a:endParaRPr lang="pl-PL" sz="3600" b="1" dirty="0">
              <a:solidFill>
                <a:srgbClr val="660033"/>
              </a:solidFill>
            </a:endParaRPr>
          </a:p>
        </p:txBody>
      </p:sp>
      <p:sp>
        <p:nvSpPr>
          <p:cNvPr id="3" name="pole tekstowe 2"/>
          <p:cNvSpPr txBox="1"/>
          <p:nvPr/>
        </p:nvSpPr>
        <p:spPr>
          <a:xfrm>
            <a:off x="611560" y="1628800"/>
            <a:ext cx="8075240" cy="2862322"/>
          </a:xfrm>
          <a:prstGeom prst="rect">
            <a:avLst/>
          </a:prstGeom>
          <a:noFill/>
        </p:spPr>
        <p:txBody>
          <a:bodyPr wrap="square" rtlCol="0">
            <a:spAutoFit/>
          </a:bodyPr>
          <a:lstStyle/>
          <a:p>
            <a:pPr algn="ctr"/>
            <a:endParaRPr lang="pl-PL" dirty="0" smtClean="0">
              <a:solidFill>
                <a:schemeClr val="tx1"/>
              </a:solidFill>
              <a:latin typeface="Cambria" panose="02040503050406030204" pitchFamily="18" charset="0"/>
              <a:ea typeface="Cambria" panose="02040503050406030204" pitchFamily="18" charset="0"/>
            </a:endParaRPr>
          </a:p>
          <a:p>
            <a:pPr algn="ctr"/>
            <a:endParaRPr lang="pl-PL" dirty="0">
              <a:solidFill>
                <a:schemeClr val="tx1"/>
              </a:solidFill>
              <a:latin typeface="Cambria" panose="02040503050406030204" pitchFamily="18" charset="0"/>
              <a:ea typeface="Cambria" panose="02040503050406030204" pitchFamily="18" charset="0"/>
            </a:endParaRPr>
          </a:p>
          <a:p>
            <a:pPr algn="ctr"/>
            <a:endParaRPr lang="pl-PL" dirty="0" smtClean="0">
              <a:solidFill>
                <a:schemeClr val="tx1"/>
              </a:solidFill>
              <a:latin typeface="Cambria" panose="02040503050406030204" pitchFamily="18" charset="0"/>
              <a:ea typeface="Cambria" panose="02040503050406030204" pitchFamily="18" charset="0"/>
            </a:endParaRPr>
          </a:p>
          <a:p>
            <a:pPr algn="ctr"/>
            <a:endParaRPr lang="pl-PL" dirty="0">
              <a:solidFill>
                <a:schemeClr val="tx1"/>
              </a:solidFill>
              <a:latin typeface="Cambria" panose="02040503050406030204" pitchFamily="18" charset="0"/>
              <a:ea typeface="Cambria" panose="02040503050406030204" pitchFamily="18" charset="0"/>
            </a:endParaRPr>
          </a:p>
          <a:p>
            <a:pPr algn="ctr"/>
            <a:endParaRPr lang="pl-PL" dirty="0" smtClean="0">
              <a:solidFill>
                <a:schemeClr val="tx1"/>
              </a:solidFill>
              <a:latin typeface="Cambria" panose="02040503050406030204" pitchFamily="18" charset="0"/>
              <a:ea typeface="Cambria" panose="02040503050406030204" pitchFamily="18" charset="0"/>
            </a:endParaRPr>
          </a:p>
          <a:p>
            <a:pPr algn="ctr"/>
            <a:endParaRPr lang="pl-PL" dirty="0">
              <a:solidFill>
                <a:schemeClr val="tx1"/>
              </a:solidFill>
              <a:latin typeface="Cambria" panose="02040503050406030204" pitchFamily="18" charset="0"/>
              <a:ea typeface="Cambria" panose="02040503050406030204" pitchFamily="18" charset="0"/>
            </a:endParaRPr>
          </a:p>
          <a:p>
            <a:pPr algn="ctr"/>
            <a:endParaRPr lang="pl-PL" dirty="0" smtClean="0">
              <a:solidFill>
                <a:schemeClr val="tx1"/>
              </a:solidFill>
              <a:latin typeface="Cambria" panose="02040503050406030204" pitchFamily="18" charset="0"/>
              <a:ea typeface="Cambria" panose="02040503050406030204" pitchFamily="18" charset="0"/>
            </a:endParaRPr>
          </a:p>
          <a:p>
            <a:pPr algn="ctr"/>
            <a:r>
              <a:rPr lang="pl-PL" dirty="0" smtClean="0">
                <a:solidFill>
                  <a:schemeClr val="tx1"/>
                </a:solidFill>
                <a:latin typeface="Cambria" panose="02040503050406030204" pitchFamily="18" charset="0"/>
                <a:ea typeface="Cambria" panose="02040503050406030204" pitchFamily="18" charset="0"/>
              </a:rPr>
              <a:t>Omówienie Regulaminu w części poświęconej postępowaniom prowadzonym wg ustawy </a:t>
            </a:r>
            <a:r>
              <a:rPr lang="pl-PL" dirty="0" err="1" smtClean="0">
                <a:solidFill>
                  <a:schemeClr val="tx1"/>
                </a:solidFill>
                <a:latin typeface="Cambria" panose="02040503050406030204" pitchFamily="18" charset="0"/>
                <a:ea typeface="Cambria" panose="02040503050406030204" pitchFamily="18" charset="0"/>
              </a:rPr>
              <a:t>Pzp</a:t>
            </a:r>
            <a:endParaRPr lang="pl-PL" b="0" u="sng" dirty="0" smtClean="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8892933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2862322"/>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Tryby:</a:t>
            </a:r>
          </a:p>
          <a:p>
            <a:pPr algn="just"/>
            <a:endParaRPr lang="pl-PL"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dirty="0">
                <a:solidFill>
                  <a:schemeClr val="tx1"/>
                </a:solidFill>
                <a:latin typeface="Cambria" panose="02040503050406030204" pitchFamily="18" charset="0"/>
                <a:ea typeface="Cambria" panose="02040503050406030204" pitchFamily="18" charset="0"/>
              </a:rPr>
              <a:t>przetarg nieograniczony,</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przetarg ograniczony,</a:t>
            </a:r>
          </a:p>
          <a:p>
            <a:pPr marL="285750"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negocjacje </a:t>
            </a:r>
            <a:r>
              <a:rPr lang="pl-PL" b="0" dirty="0">
                <a:solidFill>
                  <a:schemeClr val="tx1"/>
                </a:solidFill>
                <a:latin typeface="Cambria" panose="02040503050406030204" pitchFamily="18" charset="0"/>
                <a:ea typeface="Cambria" panose="02040503050406030204" pitchFamily="18" charset="0"/>
              </a:rPr>
              <a:t>z ogłoszeniem,</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dialog konkurencyjny,</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partnerstwo innowacyjne</a:t>
            </a:r>
            <a:r>
              <a:rPr lang="pl-PL" b="0" dirty="0" smtClean="0">
                <a:solidFill>
                  <a:schemeClr val="tx1"/>
                </a:solidFill>
                <a:latin typeface="Cambria" panose="02040503050406030204" pitchFamily="18" charset="0"/>
                <a:ea typeface="Cambria" panose="02040503050406030204" pitchFamily="18" charset="0"/>
              </a:rPr>
              <a:t>,</a:t>
            </a:r>
          </a:p>
          <a:p>
            <a:pPr marL="285750"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negocjacje bez ogłoszenia,</a:t>
            </a:r>
          </a:p>
          <a:p>
            <a:pPr marL="285750" indent="-285750" algn="just">
              <a:buFont typeface="Wingdings" panose="05000000000000000000" pitchFamily="2" charset="2"/>
              <a:buChar char="§"/>
            </a:pPr>
            <a:r>
              <a:rPr lang="pl-PL" dirty="0" smtClean="0">
                <a:solidFill>
                  <a:schemeClr val="tx1"/>
                </a:solidFill>
                <a:latin typeface="Cambria" panose="02040503050406030204" pitchFamily="18" charset="0"/>
                <a:ea typeface="Cambria" panose="02040503050406030204" pitchFamily="18" charset="0"/>
              </a:rPr>
              <a:t>zamówienie z wolnej ręki</a:t>
            </a:r>
            <a:endParaRPr lang="pl-PL" dirty="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0094371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Przetarg </a:t>
            </a:r>
            <a:r>
              <a:rPr lang="pl-PL" dirty="0">
                <a:solidFill>
                  <a:schemeClr val="tx1"/>
                </a:solidFill>
                <a:latin typeface="Cambria" panose="02040503050406030204" pitchFamily="18" charset="0"/>
                <a:ea typeface="Cambria" panose="02040503050406030204" pitchFamily="18" charset="0"/>
              </a:rPr>
              <a:t>ograniczony</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tryb udzielenia zamówienia, w którym w odpowiedzi na ogłoszenie o zamówieniu, wnioski o dopuszczenie do udziału w postępowaniu mogą składać wszyscy zainteresowani wykonawcy, a oferty mogą składać wyłącznie wykonawcy zaproszeni do składania ofert. </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Negocjacje </a:t>
            </a:r>
            <a:r>
              <a:rPr lang="pl-PL" dirty="0">
                <a:solidFill>
                  <a:schemeClr val="tx1"/>
                </a:solidFill>
                <a:latin typeface="Cambria" panose="02040503050406030204" pitchFamily="18" charset="0"/>
                <a:ea typeface="Cambria" panose="02040503050406030204" pitchFamily="18" charset="0"/>
              </a:rPr>
              <a:t>z ogłoszeniem</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tryb udzielenia zamówienia, w którym w odpowiedzi na </a:t>
            </a:r>
            <a:r>
              <a:rPr lang="pl-PL" b="0" dirty="0" smtClean="0">
                <a:solidFill>
                  <a:schemeClr val="tx1"/>
                </a:solidFill>
                <a:latin typeface="Cambria" panose="02040503050406030204" pitchFamily="18" charset="0"/>
                <a:ea typeface="Cambria" panose="02040503050406030204" pitchFamily="18" charset="0"/>
              </a:rPr>
              <a:t>ogłoszenie </a:t>
            </a:r>
            <a:r>
              <a:rPr lang="pl-PL" b="0" dirty="0">
                <a:solidFill>
                  <a:schemeClr val="tx1"/>
                </a:solidFill>
                <a:latin typeface="Cambria" panose="02040503050406030204" pitchFamily="18" charset="0"/>
                <a:ea typeface="Cambria" panose="02040503050406030204" pitchFamily="18" charset="0"/>
              </a:rPr>
              <a:t>o zamówieniu, wnioski o dopuszczenie do udziału w postępowaniu mogą składać wszyscy zainteresowani wykonawcy, zamawiający zaprasza wykonawców dopuszczonych do udziału w postępowaniu do składania ofert wstępnych, prowadzi z nimi negocjacje w celu ulepszenia treści ofert wstępnych, ofert składanych na etapie negocjacji, po zakończeniu których zaprasza wykonawców do składania ofert ostatecznych.</a:t>
            </a:r>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1932124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970318"/>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Negocjacje </a:t>
            </a:r>
            <a:r>
              <a:rPr lang="pl-PL" dirty="0">
                <a:solidFill>
                  <a:schemeClr val="tx1"/>
                </a:solidFill>
                <a:latin typeface="Cambria" panose="02040503050406030204" pitchFamily="18" charset="0"/>
                <a:ea typeface="Cambria" panose="02040503050406030204" pitchFamily="18" charset="0"/>
              </a:rPr>
              <a:t>z </a:t>
            </a:r>
            <a:r>
              <a:rPr lang="pl-PL" dirty="0" smtClean="0">
                <a:solidFill>
                  <a:schemeClr val="tx1"/>
                </a:solidFill>
                <a:latin typeface="Cambria" panose="02040503050406030204" pitchFamily="18" charset="0"/>
                <a:ea typeface="Cambria" panose="02040503050406030204" pitchFamily="18" charset="0"/>
              </a:rPr>
              <a:t>ogłoszeniem – przesłanki stosowania </a:t>
            </a:r>
          </a:p>
          <a:p>
            <a:pPr algn="just"/>
            <a:endParaRPr lang="pl-PL" dirty="0" smtClean="0">
              <a:solidFill>
                <a:schemeClr val="tx1"/>
              </a:solidFill>
              <a:latin typeface="Cambria" panose="02040503050406030204" pitchFamily="18" charset="0"/>
              <a:ea typeface="Cambria" panose="02040503050406030204" pitchFamily="18" charset="0"/>
            </a:endParaRPr>
          </a:p>
          <a:p>
            <a:pPr algn="just"/>
            <a:r>
              <a:rPr lang="pl-PL" b="0" dirty="0" smtClean="0">
                <a:solidFill>
                  <a:schemeClr val="tx1"/>
                </a:solidFill>
                <a:latin typeface="Cambria" panose="02040503050406030204" pitchFamily="18" charset="0"/>
                <a:ea typeface="Cambria" panose="02040503050406030204" pitchFamily="18" charset="0"/>
              </a:rPr>
              <a:t>Zamawiający </a:t>
            </a:r>
            <a:r>
              <a:rPr lang="pl-PL" b="0" dirty="0">
                <a:solidFill>
                  <a:schemeClr val="tx1"/>
                </a:solidFill>
                <a:latin typeface="Cambria" panose="02040503050406030204" pitchFamily="18" charset="0"/>
                <a:ea typeface="Cambria" panose="02040503050406030204" pitchFamily="18" charset="0"/>
              </a:rPr>
              <a:t>może udzielić zamówienia w trybie negocjacji z ogłoszeniem, jeżeli zachodzi co najmniej jedna z następujących </a:t>
            </a:r>
            <a:r>
              <a:rPr lang="pl-PL" b="0" dirty="0" smtClean="0">
                <a:solidFill>
                  <a:schemeClr val="tx1"/>
                </a:solidFill>
                <a:latin typeface="Cambria" panose="02040503050406030204" pitchFamily="18" charset="0"/>
                <a:ea typeface="Cambria" panose="02040503050406030204" pitchFamily="18" charset="0"/>
              </a:rPr>
              <a:t>okoliczności:</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rozwiązania </a:t>
            </a:r>
            <a:r>
              <a:rPr lang="pl-PL" b="0" dirty="0">
                <a:solidFill>
                  <a:schemeClr val="tx1"/>
                </a:solidFill>
                <a:latin typeface="Cambria" panose="02040503050406030204" pitchFamily="18" charset="0"/>
                <a:ea typeface="Cambria" panose="02040503050406030204" pitchFamily="18" charset="0"/>
              </a:rPr>
              <a:t>dostępne na rynku nie mogą zaspokoić, bez ich dostosowania, potrzeb zamawiającego</a:t>
            </a:r>
            <a:r>
              <a:rPr lang="pl-PL" b="0" dirty="0" smtClean="0">
                <a:solidFill>
                  <a:schemeClr val="tx1"/>
                </a:solidFill>
                <a:latin typeface="Cambria" panose="02040503050406030204" pitchFamily="18" charset="0"/>
                <a:ea typeface="Cambria" panose="02040503050406030204" pitchFamily="18" charset="0"/>
              </a:rPr>
              <a:t>;</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roboty </a:t>
            </a:r>
            <a:r>
              <a:rPr lang="pl-PL" b="0" dirty="0">
                <a:solidFill>
                  <a:schemeClr val="tx1"/>
                </a:solidFill>
                <a:latin typeface="Cambria" panose="02040503050406030204" pitchFamily="18" charset="0"/>
                <a:ea typeface="Cambria" panose="02040503050406030204" pitchFamily="18" charset="0"/>
              </a:rPr>
              <a:t>budowlane, dostawy lub usługi obejmują rozwiązania projektowe lub </a:t>
            </a:r>
            <a:r>
              <a:rPr lang="pl-PL" b="0" dirty="0" smtClean="0">
                <a:solidFill>
                  <a:schemeClr val="tx1"/>
                </a:solidFill>
                <a:latin typeface="Cambria" panose="02040503050406030204" pitchFamily="18" charset="0"/>
                <a:ea typeface="Cambria" panose="02040503050406030204" pitchFamily="18" charset="0"/>
              </a:rPr>
              <a:t>innowacyjne;</a:t>
            </a:r>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zamówienie </a:t>
            </a:r>
            <a:r>
              <a:rPr lang="pl-PL" b="0" dirty="0">
                <a:solidFill>
                  <a:schemeClr val="tx1"/>
                </a:solidFill>
                <a:latin typeface="Cambria" panose="02040503050406030204" pitchFamily="18" charset="0"/>
                <a:ea typeface="Cambria" panose="02040503050406030204" pitchFamily="18" charset="0"/>
              </a:rPr>
              <a:t>nie może zostać udzielone bez wcześniejszych negocjacji z uwagi na szczególne okoliczności dotyczące jego charakteru, stopnia złożoności lub uwarunkowań prawnych lub finansowych, lub z uwagi na ryzyko związane z robotami budowlanymi, dostawami lub usługami</a:t>
            </a:r>
            <a:r>
              <a:rPr lang="pl-PL" b="0" dirty="0" smtClean="0">
                <a:solidFill>
                  <a:schemeClr val="tx1"/>
                </a:solidFill>
                <a:latin typeface="Cambria" panose="02040503050406030204" pitchFamily="18" charset="0"/>
                <a:ea typeface="Cambria" panose="02040503050406030204" pitchFamily="18" charset="0"/>
              </a:rPr>
              <a:t>;</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jeżeli </a:t>
            </a:r>
            <a:r>
              <a:rPr lang="pl-PL" b="0" dirty="0">
                <a:solidFill>
                  <a:schemeClr val="tx1"/>
                </a:solidFill>
                <a:latin typeface="Cambria" panose="02040503050406030204" pitchFamily="18" charset="0"/>
                <a:ea typeface="Cambria" panose="02040503050406030204" pitchFamily="18" charset="0"/>
              </a:rPr>
              <a:t>zamawiający nie może opisać przedmiotu zamówienia w wystarczająco precyzyjny sposób przez odniesienie do określonej normy,</a:t>
            </a:r>
          </a:p>
        </p:txBody>
      </p:sp>
    </p:spTree>
    <p:extLst>
      <p:ext uri="{BB962C8B-B14F-4D97-AF65-F5344CB8AC3E}">
        <p14:creationId xmlns:p14="http://schemas.microsoft.com/office/powerpoint/2010/main" val="7467958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2308324"/>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Negocjacje </a:t>
            </a:r>
            <a:r>
              <a:rPr lang="pl-PL" dirty="0">
                <a:solidFill>
                  <a:schemeClr val="tx1"/>
                </a:solidFill>
                <a:latin typeface="Cambria" panose="02040503050406030204" pitchFamily="18" charset="0"/>
                <a:ea typeface="Cambria" panose="02040503050406030204" pitchFamily="18" charset="0"/>
              </a:rPr>
              <a:t>z </a:t>
            </a:r>
            <a:r>
              <a:rPr lang="pl-PL" dirty="0" smtClean="0">
                <a:solidFill>
                  <a:schemeClr val="tx1"/>
                </a:solidFill>
                <a:latin typeface="Cambria" panose="02040503050406030204" pitchFamily="18" charset="0"/>
                <a:ea typeface="Cambria" panose="02040503050406030204" pitchFamily="18" charset="0"/>
              </a:rPr>
              <a:t>ogłoszeniem – przesłanki stosowania </a:t>
            </a:r>
          </a:p>
          <a:p>
            <a:pPr algn="just"/>
            <a:endParaRPr lang="pl-PL" dirty="0" smtClean="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w postępowaniu prowadzonym uprzednio w trybie przetargu nieograniczonego lub przetargu ograniczonego wszystkie wnioski o dopuszczenie do udziału w postępowaniu zostały odrzucone na podstawie </a:t>
            </a:r>
            <a:r>
              <a:rPr lang="pl-PL" b="0" dirty="0" smtClean="0">
                <a:solidFill>
                  <a:schemeClr val="tx1"/>
                </a:solidFill>
                <a:latin typeface="Cambria" panose="02040503050406030204" pitchFamily="18" charset="0"/>
                <a:ea typeface="Cambria" panose="02040503050406030204" pitchFamily="18" charset="0"/>
              </a:rPr>
              <a:t>lub </a:t>
            </a:r>
            <a:r>
              <a:rPr lang="pl-PL" b="0" dirty="0">
                <a:solidFill>
                  <a:schemeClr val="tx1"/>
                </a:solidFill>
                <a:latin typeface="Cambria" panose="02040503050406030204" pitchFamily="18" charset="0"/>
                <a:ea typeface="Cambria" panose="02040503050406030204" pitchFamily="18" charset="0"/>
              </a:rPr>
              <a:t>wszystkie oferty zostały odrzucone na podstawie </a:t>
            </a:r>
            <a:r>
              <a:rPr lang="pl-PL" b="0" dirty="0" smtClean="0">
                <a:solidFill>
                  <a:schemeClr val="tx1"/>
                </a:solidFill>
                <a:latin typeface="Cambria" panose="02040503050406030204" pitchFamily="18" charset="0"/>
                <a:ea typeface="Cambria" panose="02040503050406030204" pitchFamily="18" charset="0"/>
              </a:rPr>
              <a:t>lub </a:t>
            </a:r>
            <a:r>
              <a:rPr lang="pl-PL" b="0" dirty="0">
                <a:solidFill>
                  <a:schemeClr val="tx1"/>
                </a:solidFill>
                <a:latin typeface="Cambria" panose="02040503050406030204" pitchFamily="18" charset="0"/>
                <a:ea typeface="Cambria" panose="02040503050406030204" pitchFamily="18" charset="0"/>
              </a:rPr>
              <a:t>zamawiający unieważnił postępowanie na podstawie </a:t>
            </a:r>
            <a:r>
              <a:rPr lang="pl-PL" b="0" dirty="0">
                <a:solidFill>
                  <a:schemeClr val="tx1"/>
                </a:solidFill>
                <a:latin typeface="Cambria" panose="02040503050406030204" pitchFamily="18" charset="0"/>
                <a:ea typeface="Cambria" panose="02040503050406030204" pitchFamily="18" charset="0"/>
                <a:hlinkClick r:id="rId3"/>
              </a:rPr>
              <a:t>art. 255 pkt </a:t>
            </a:r>
            <a:r>
              <a:rPr lang="pl-PL" b="0" dirty="0" smtClean="0">
                <a:solidFill>
                  <a:schemeClr val="tx1"/>
                </a:solidFill>
                <a:latin typeface="Cambria" panose="02040503050406030204" pitchFamily="18" charset="0"/>
                <a:ea typeface="Cambria" panose="02040503050406030204" pitchFamily="18" charset="0"/>
                <a:hlinkClick r:id="rId3"/>
              </a:rPr>
              <a:t>3</a:t>
            </a:r>
            <a:r>
              <a:rPr lang="pl-PL" b="0" dirty="0">
                <a:solidFill>
                  <a:schemeClr val="tx1"/>
                </a:solidFill>
                <a:latin typeface="Cambria" panose="02040503050406030204" pitchFamily="18" charset="0"/>
                <a:ea typeface="Cambria" panose="02040503050406030204" pitchFamily="18" charset="0"/>
              </a:rPr>
              <a:t> </a:t>
            </a:r>
            <a:r>
              <a:rPr lang="pl-PL" b="0" dirty="0" smtClean="0">
                <a:solidFill>
                  <a:schemeClr val="tx1"/>
                </a:solidFill>
                <a:latin typeface="Cambria" panose="02040503050406030204" pitchFamily="18" charset="0"/>
                <a:ea typeface="Cambria" panose="02040503050406030204" pitchFamily="18" charset="0"/>
              </a:rPr>
              <a:t>(ceny ponad budżet Zamawiającego). </a:t>
            </a:r>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9964113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2862322"/>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Dialog konkurencyjny </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Dialog konkurencyjny to tryb udzielenia zamówienia, w którym w odpowiedzi na ogłoszenie o zamówieniu </a:t>
            </a:r>
            <a:r>
              <a:rPr lang="pl-PL" dirty="0">
                <a:solidFill>
                  <a:schemeClr val="tx1"/>
                </a:solidFill>
                <a:latin typeface="Cambria" panose="02040503050406030204" pitchFamily="18" charset="0"/>
                <a:ea typeface="Cambria" panose="02040503050406030204" pitchFamily="18" charset="0"/>
              </a:rPr>
              <a:t>wnioski o dopuszczenie do udziału w postępowaniu mogą składać wszyscy zainteresowani wykonawcy</a:t>
            </a:r>
            <a:r>
              <a:rPr lang="pl-PL" b="0" dirty="0">
                <a:solidFill>
                  <a:schemeClr val="tx1"/>
                </a:solidFill>
                <a:latin typeface="Cambria" panose="02040503050406030204" pitchFamily="18" charset="0"/>
                <a:ea typeface="Cambria" panose="02040503050406030204" pitchFamily="18" charset="0"/>
              </a:rPr>
              <a:t>. </a:t>
            </a:r>
            <a:endParaRPr lang="pl-PL" b="0" dirty="0" smtClean="0">
              <a:solidFill>
                <a:schemeClr val="tx1"/>
              </a:solidFill>
              <a:latin typeface="Cambria" panose="02040503050406030204" pitchFamily="18" charset="0"/>
              <a:ea typeface="Cambria" panose="02040503050406030204" pitchFamily="18" charset="0"/>
            </a:endParaRPr>
          </a:p>
          <a:p>
            <a:pPr algn="just"/>
            <a:r>
              <a:rPr lang="pl-PL" b="0" dirty="0" smtClean="0">
                <a:solidFill>
                  <a:schemeClr val="tx1"/>
                </a:solidFill>
                <a:latin typeface="Cambria" panose="02040503050406030204" pitchFamily="18" charset="0"/>
                <a:ea typeface="Cambria" panose="02040503050406030204" pitchFamily="18" charset="0"/>
              </a:rPr>
              <a:t>Zamawiający </a:t>
            </a:r>
            <a:r>
              <a:rPr lang="pl-PL" b="0" dirty="0">
                <a:solidFill>
                  <a:schemeClr val="tx1"/>
                </a:solidFill>
                <a:latin typeface="Cambria" panose="02040503050406030204" pitchFamily="18" charset="0"/>
                <a:ea typeface="Cambria" panose="02040503050406030204" pitchFamily="18" charset="0"/>
              </a:rPr>
              <a:t>prowadzi dialog z zaproszonymi do udziału w dialogu wykonawcami w zakresie zaproponowanych przez nich rozwiązań, po zakończeniu którego zaprasza ich do składania ofert</a:t>
            </a:r>
            <a:r>
              <a:rPr lang="pl-PL" b="0" dirty="0" smtClean="0">
                <a:solidFill>
                  <a:schemeClr val="tx1"/>
                </a:solidFill>
                <a:latin typeface="Cambria" panose="02040503050406030204" pitchFamily="18" charset="0"/>
                <a:ea typeface="Cambria" panose="02040503050406030204" pitchFamily="18" charset="0"/>
              </a:rPr>
              <a:t>.</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smtClean="0">
                <a:solidFill>
                  <a:schemeClr val="tx1"/>
                </a:solidFill>
                <a:latin typeface="Cambria" panose="02040503050406030204" pitchFamily="18" charset="0"/>
                <a:ea typeface="Cambria" panose="02040503050406030204" pitchFamily="18" charset="0"/>
              </a:rPr>
              <a:t>- </a:t>
            </a:r>
            <a:r>
              <a:rPr lang="pl-PL" dirty="0" smtClean="0">
                <a:solidFill>
                  <a:schemeClr val="tx1"/>
                </a:solidFill>
                <a:latin typeface="Cambria" panose="02040503050406030204" pitchFamily="18" charset="0"/>
                <a:ea typeface="Cambria" panose="02040503050406030204" pitchFamily="18" charset="0"/>
              </a:rPr>
              <a:t>Przesłanki stosowania, jak przy negocjacjach z ogłoszeniem </a:t>
            </a:r>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5893225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5139869"/>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Partnerstwo innowacyjne </a:t>
            </a:r>
          </a:p>
          <a:p>
            <a:pPr algn="just"/>
            <a:endParaRPr lang="pl-PL" sz="400"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Zamawiający </a:t>
            </a:r>
            <a:r>
              <a:rPr lang="pl-PL" b="0" dirty="0">
                <a:solidFill>
                  <a:schemeClr val="tx1"/>
                </a:solidFill>
                <a:latin typeface="Cambria" panose="02040503050406030204" pitchFamily="18" charset="0"/>
                <a:ea typeface="Cambria" panose="02040503050406030204" pitchFamily="18" charset="0"/>
              </a:rPr>
              <a:t>może udzielić zamówienia w trybie partnerstwa innowacyjnego w przypadku </a:t>
            </a:r>
            <a:r>
              <a:rPr lang="pl-PL" dirty="0">
                <a:solidFill>
                  <a:schemeClr val="tx1"/>
                </a:solidFill>
                <a:latin typeface="Cambria" panose="02040503050406030204" pitchFamily="18" charset="0"/>
                <a:ea typeface="Cambria" panose="02040503050406030204" pitchFamily="18" charset="0"/>
              </a:rPr>
              <a:t>zapotrzebowania na innowacyjny produkt, usługę lub roboty budowlane, jeżeli nie są one dostępne na </a:t>
            </a:r>
            <a:r>
              <a:rPr lang="pl-PL" dirty="0" smtClean="0">
                <a:solidFill>
                  <a:schemeClr val="tx1"/>
                </a:solidFill>
                <a:latin typeface="Cambria" panose="02040503050406030204" pitchFamily="18" charset="0"/>
                <a:ea typeface="Cambria" panose="02040503050406030204" pitchFamily="18" charset="0"/>
              </a:rPr>
              <a:t>rynku.</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Partnerstwo </a:t>
            </a:r>
            <a:r>
              <a:rPr lang="pl-PL" b="0" dirty="0">
                <a:solidFill>
                  <a:schemeClr val="tx1"/>
                </a:solidFill>
                <a:latin typeface="Cambria" panose="02040503050406030204" pitchFamily="18" charset="0"/>
                <a:ea typeface="Cambria" panose="02040503050406030204" pitchFamily="18" charset="0"/>
              </a:rPr>
              <a:t>innowacyjne to tryb udzielenia zamówienia, w którym w odpowiedzi na ogłoszenie o zamówieniu </a:t>
            </a:r>
            <a:r>
              <a:rPr lang="pl-PL" dirty="0">
                <a:solidFill>
                  <a:schemeClr val="tx1"/>
                </a:solidFill>
                <a:latin typeface="Cambria" panose="02040503050406030204" pitchFamily="18" charset="0"/>
                <a:ea typeface="Cambria" panose="02040503050406030204" pitchFamily="18" charset="0"/>
              </a:rPr>
              <a:t>wnioski o dopuszczenie do udziału w postępowaniu mogą składać wszyscy </a:t>
            </a:r>
            <a:r>
              <a:rPr lang="pl-PL" b="0" dirty="0">
                <a:solidFill>
                  <a:schemeClr val="tx1"/>
                </a:solidFill>
                <a:latin typeface="Cambria" panose="02040503050406030204" pitchFamily="18" charset="0"/>
                <a:ea typeface="Cambria" panose="02040503050406030204" pitchFamily="18" charset="0"/>
              </a:rPr>
              <a:t>zainteresowani wykonawcy. Zamawiający </a:t>
            </a:r>
            <a:r>
              <a:rPr lang="pl-PL" dirty="0">
                <a:solidFill>
                  <a:schemeClr val="tx1"/>
                </a:solidFill>
                <a:latin typeface="Cambria" panose="02040503050406030204" pitchFamily="18" charset="0"/>
                <a:ea typeface="Cambria" panose="02040503050406030204" pitchFamily="18" charset="0"/>
              </a:rPr>
              <a:t>zaprasza wykonawców dopuszczonych do udziału w postępowaniu do składania ofert wstępnych, prowadzi z nimi negocjacje w celu ulepszenia treści ofert wstępnych, ofert składanych na etapie negocjacji, po zakończeniu których zaprasza do składania ofert obejmujących prace badawczo-rozwojowe, </a:t>
            </a:r>
            <a:r>
              <a:rPr lang="pl-PL" b="0" dirty="0">
                <a:solidFill>
                  <a:schemeClr val="tx1"/>
                </a:solidFill>
                <a:latin typeface="Cambria" panose="02040503050406030204" pitchFamily="18" charset="0"/>
                <a:ea typeface="Cambria" panose="02040503050406030204" pitchFamily="18" charset="0"/>
              </a:rPr>
              <a:t>których celem jest opracowanie innowacyjnego produktu, usługi lub robót budowlanych, a po ich opracowaniu dokonuje zakupu dostaw, usług lub robót budowlanych, </a:t>
            </a:r>
            <a:r>
              <a:rPr lang="pl-PL" dirty="0">
                <a:solidFill>
                  <a:schemeClr val="tx1"/>
                </a:solidFill>
                <a:latin typeface="Cambria" panose="02040503050406030204" pitchFamily="18" charset="0"/>
                <a:ea typeface="Cambria" panose="02040503050406030204" pitchFamily="18" charset="0"/>
              </a:rPr>
              <a:t>pod warunkiem że odpowiadają one poziomom wydajności i maksymalnym kosztom, uzgodnionym między zamawiającym a wykonawcą lub wykonawcami.</a:t>
            </a: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32063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Nowe PZP</a:t>
            </a:r>
            <a:endParaRPr lang="pl-PL" sz="3600" b="1" dirty="0">
              <a:solidFill>
                <a:srgbClr val="660033"/>
              </a:solidFill>
            </a:endParaRPr>
          </a:p>
        </p:txBody>
      </p:sp>
      <p:sp>
        <p:nvSpPr>
          <p:cNvPr id="3" name="Symbol zastępczy zawartości 2"/>
          <p:cNvSpPr>
            <a:spLocks noGrp="1"/>
          </p:cNvSpPr>
          <p:nvPr>
            <p:ph idx="1"/>
          </p:nvPr>
        </p:nvSpPr>
        <p:spPr>
          <a:xfrm>
            <a:off x="674894" y="1844824"/>
            <a:ext cx="8229600" cy="4309939"/>
          </a:xfrm>
        </p:spPr>
        <p:txBody>
          <a:bodyPr>
            <a:normAutofit/>
          </a:bodyPr>
          <a:lstStyle/>
          <a:p>
            <a:pPr marL="0" indent="0" algn="just">
              <a:buNone/>
            </a:pPr>
            <a:r>
              <a:rPr lang="pl-PL" sz="1800" b="1" dirty="0" smtClean="0"/>
              <a:t>Założenie  - uregulowania całości procesu  </a:t>
            </a:r>
          </a:p>
        </p:txBody>
      </p:sp>
      <p:sp>
        <p:nvSpPr>
          <p:cNvPr id="10" name="Objaśnienie liniowe 1 9"/>
          <p:cNvSpPr/>
          <p:nvPr/>
        </p:nvSpPr>
        <p:spPr>
          <a:xfrm>
            <a:off x="1674985" y="2792935"/>
            <a:ext cx="6815100" cy="1019616"/>
          </a:xfrm>
          <a:prstGeom prst="borderCallout1">
            <a:avLst>
              <a:gd name="adj1" fmla="val 51717"/>
              <a:gd name="adj2" fmla="val -3405"/>
              <a:gd name="adj3" fmla="val 5422"/>
              <a:gd name="adj4" fmla="val -130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u="sng" dirty="0" smtClean="0"/>
              <a:t>Etap Planowania zamówienia</a:t>
            </a:r>
          </a:p>
          <a:p>
            <a:pPr algn="ctr"/>
            <a:r>
              <a:rPr lang="pl-PL" b="0" dirty="0" smtClean="0"/>
              <a:t>(plan postępowań o udzielenie zamówień, aktualizacja planu)</a:t>
            </a:r>
            <a:endParaRPr lang="pl-PL" b="0" dirty="0"/>
          </a:p>
        </p:txBody>
      </p:sp>
      <p:sp>
        <p:nvSpPr>
          <p:cNvPr id="11" name="Objaśnienie liniowe 1 10"/>
          <p:cNvSpPr/>
          <p:nvPr/>
        </p:nvSpPr>
        <p:spPr>
          <a:xfrm>
            <a:off x="1674985" y="4548596"/>
            <a:ext cx="6815100" cy="861665"/>
          </a:xfrm>
          <a:prstGeom prst="borderCallout1">
            <a:avLst>
              <a:gd name="adj1" fmla="val 51717"/>
              <a:gd name="adj2" fmla="val -3405"/>
              <a:gd name="adj3" fmla="val -10789"/>
              <a:gd name="adj4" fmla="val -137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u="sng" dirty="0" smtClean="0"/>
              <a:t>Etap Przygotowania zamówienia</a:t>
            </a:r>
          </a:p>
          <a:p>
            <a:pPr algn="ctr"/>
            <a:r>
              <a:rPr lang="pl-PL" b="0" dirty="0" smtClean="0"/>
              <a:t>(analiza potrzeb, wstępne konsultacje rynkowe) </a:t>
            </a:r>
            <a:endParaRPr lang="pl-PL" b="0" dirty="0"/>
          </a:p>
        </p:txBody>
      </p:sp>
    </p:spTree>
    <p:extLst>
      <p:ext uri="{BB962C8B-B14F-4D97-AF65-F5344CB8AC3E}">
        <p14:creationId xmlns:p14="http://schemas.microsoft.com/office/powerpoint/2010/main" val="109488747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801314"/>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Negocjacje bez ogłoszenia </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Negocjacje bez ogłoszenia to tryb udzielenia zamówienia, w którym zamawiający negocjuje warunki umowy w sprawie zamówienia publicznego z </a:t>
            </a:r>
            <a:r>
              <a:rPr lang="pl-PL" dirty="0">
                <a:solidFill>
                  <a:schemeClr val="tx1"/>
                </a:solidFill>
                <a:latin typeface="Cambria" panose="02040503050406030204" pitchFamily="18" charset="0"/>
                <a:ea typeface="Cambria" panose="02040503050406030204" pitchFamily="18" charset="0"/>
              </a:rPr>
              <a:t>wybranymi przez siebie wykonawcami</a:t>
            </a:r>
            <a:r>
              <a:rPr lang="pl-PL" b="0" dirty="0">
                <a:solidFill>
                  <a:schemeClr val="tx1"/>
                </a:solidFill>
                <a:latin typeface="Cambria" panose="02040503050406030204" pitchFamily="18" charset="0"/>
                <a:ea typeface="Cambria" panose="02040503050406030204" pitchFamily="18" charset="0"/>
              </a:rPr>
              <a:t>, a następnie zaprasza ich do składania ofert</a:t>
            </a:r>
            <a:r>
              <a:rPr lang="pl-PL" b="0" dirty="0" smtClean="0">
                <a:solidFill>
                  <a:schemeClr val="tx1"/>
                </a:solidFill>
                <a:latin typeface="Cambria" panose="02040503050406030204" pitchFamily="18" charset="0"/>
                <a:ea typeface="Cambria" panose="02040503050406030204" pitchFamily="18" charset="0"/>
              </a:rPr>
              <a:t>.</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Przesłanki stosowania:</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w postępowaniu prowadzonym uprzednio w trybie przetargu nieograniczonego albo przetargu ograniczonego nie wpłynął żaden wniosek o dopuszczenie do udziału w postępowaniu albo wszystkie wnioski o dopuszczenie do udziału w postępowaniu zostały odrzucone na podstawie </a:t>
            </a:r>
            <a:r>
              <a:rPr lang="pl-PL" b="0" dirty="0">
                <a:solidFill>
                  <a:schemeClr val="tx1"/>
                </a:solidFill>
                <a:latin typeface="Cambria" panose="02040503050406030204" pitchFamily="18" charset="0"/>
                <a:ea typeface="Cambria" panose="02040503050406030204" pitchFamily="18" charset="0"/>
                <a:hlinkClick r:id="rId3"/>
              </a:rPr>
              <a:t>art. 146 ust. 1 pkt 2</a:t>
            </a:r>
            <a:r>
              <a:rPr lang="pl-PL" b="0" dirty="0">
                <a:solidFill>
                  <a:schemeClr val="tx1"/>
                </a:solidFill>
                <a:latin typeface="Cambria" panose="02040503050406030204" pitchFamily="18" charset="0"/>
                <a:ea typeface="Cambria" panose="02040503050406030204" pitchFamily="18" charset="0"/>
              </a:rPr>
              <a:t> albo nie zostały złożone żadne oferty albo wszystkie oferty zostały odrzucone na podstawie </a:t>
            </a:r>
            <a:r>
              <a:rPr lang="pl-PL" b="0" dirty="0">
                <a:solidFill>
                  <a:schemeClr val="tx1"/>
                </a:solidFill>
                <a:latin typeface="Cambria" panose="02040503050406030204" pitchFamily="18" charset="0"/>
                <a:ea typeface="Cambria" panose="02040503050406030204" pitchFamily="18" charset="0"/>
                <a:hlinkClick r:id="rId4"/>
              </a:rPr>
              <a:t>art. 226 ust. 1 pkt 2</a:t>
            </a:r>
            <a:r>
              <a:rPr lang="pl-PL" b="0" dirty="0">
                <a:solidFill>
                  <a:schemeClr val="tx1"/>
                </a:solidFill>
                <a:latin typeface="Cambria" panose="02040503050406030204" pitchFamily="18" charset="0"/>
                <a:ea typeface="Cambria" panose="02040503050406030204" pitchFamily="18" charset="0"/>
              </a:rPr>
              <a:t> lub, ze względu na ich niezgodność z opisem przedmiotu zamówienia, na podstawie </a:t>
            </a:r>
            <a:r>
              <a:rPr lang="pl-PL" b="0" dirty="0">
                <a:solidFill>
                  <a:schemeClr val="tx1"/>
                </a:solidFill>
                <a:latin typeface="Cambria" panose="02040503050406030204" pitchFamily="18" charset="0"/>
                <a:ea typeface="Cambria" panose="02040503050406030204" pitchFamily="18" charset="0"/>
                <a:hlinkClick r:id="rId5"/>
              </a:rPr>
              <a:t>art. 226 ust. 1 pkt 5</a:t>
            </a:r>
            <a:r>
              <a:rPr lang="pl-PL" b="0" dirty="0">
                <a:solidFill>
                  <a:schemeClr val="tx1"/>
                </a:solidFill>
                <a:latin typeface="Cambria" panose="02040503050406030204" pitchFamily="18" charset="0"/>
                <a:ea typeface="Cambria" panose="02040503050406030204" pitchFamily="18" charset="0"/>
              </a:rPr>
              <a:t>, a pierwotne warunki zamówienia nie zostały w istotny sposób zmienione;</a:t>
            </a: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918860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693319"/>
          </a:xfrm>
          <a:prstGeom prst="rect">
            <a:avLst/>
          </a:prstGeom>
          <a:noFill/>
        </p:spPr>
        <p:txBody>
          <a:bodyPr wrap="square" rtlCol="0">
            <a:spAutoFit/>
          </a:bodyPr>
          <a:lstStyle/>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został przeprowadzony </a:t>
            </a:r>
            <a:r>
              <a:rPr lang="pl-PL" b="0" dirty="0" smtClean="0">
                <a:solidFill>
                  <a:schemeClr val="tx1"/>
                </a:solidFill>
                <a:latin typeface="Cambria" panose="02040503050406030204" pitchFamily="18" charset="0"/>
                <a:ea typeface="Cambria" panose="02040503050406030204" pitchFamily="18" charset="0"/>
              </a:rPr>
              <a:t>konkurs, w </a:t>
            </a:r>
            <a:r>
              <a:rPr lang="pl-PL" b="0" dirty="0">
                <a:solidFill>
                  <a:schemeClr val="tx1"/>
                </a:solidFill>
                <a:latin typeface="Cambria" panose="02040503050406030204" pitchFamily="18" charset="0"/>
                <a:ea typeface="Cambria" panose="02040503050406030204" pitchFamily="18" charset="0"/>
              </a:rPr>
              <a:t>którym nagrodą było zaproszenie do negocjacji bez ogłoszenia co najmniej dwóch autorów wybranych prac </a:t>
            </a:r>
            <a:r>
              <a:rPr lang="pl-PL" b="0" dirty="0" smtClean="0">
                <a:solidFill>
                  <a:schemeClr val="tx1"/>
                </a:solidFill>
                <a:latin typeface="Cambria" panose="02040503050406030204" pitchFamily="18" charset="0"/>
                <a:ea typeface="Cambria" panose="02040503050406030204" pitchFamily="18" charset="0"/>
              </a:rPr>
              <a:t>konkursowych;</a:t>
            </a: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przedmiotem </a:t>
            </a:r>
            <a:r>
              <a:rPr lang="pl-PL" dirty="0">
                <a:solidFill>
                  <a:schemeClr val="tx1"/>
                </a:solidFill>
                <a:latin typeface="Cambria" panose="02040503050406030204" pitchFamily="18" charset="0"/>
                <a:ea typeface="Cambria" panose="02040503050406030204" pitchFamily="18" charset="0"/>
              </a:rPr>
              <a:t>zamówienia na dostawy są rzeczy wytwarzane wyłącznie w celach badawczych, doświadczalnych, naukowych lub rozwojowych, które nie służą prowadzeniu przez zamawiającego produkcji masowej, służącej osiągnięciu rentowności rynkowej lub pokryciu kosztów badań lub rozwoju</a:t>
            </a:r>
            <a:r>
              <a:rPr lang="pl-PL" b="0" dirty="0" smtClean="0">
                <a:solidFill>
                  <a:schemeClr val="tx1"/>
                </a:solidFill>
                <a:latin typeface="Cambria" panose="02040503050406030204" pitchFamily="18" charset="0"/>
                <a:ea typeface="Cambria" panose="02040503050406030204" pitchFamily="18" charset="0"/>
              </a:rPr>
              <a:t>;</a:t>
            </a:r>
          </a:p>
          <a:p>
            <a:pPr marL="285750" indent="-285750" algn="just">
              <a:buFont typeface="Arial" panose="020B0604020202020204" pitchFamily="34" charset="0"/>
              <a:buChar char="•"/>
            </a:pPr>
            <a:r>
              <a:rPr lang="pl-PL" dirty="0" smtClean="0">
                <a:solidFill>
                  <a:schemeClr val="tx1"/>
                </a:solidFill>
                <a:latin typeface="Cambria" panose="02040503050406030204" pitchFamily="18" charset="0"/>
                <a:ea typeface="Cambria" panose="02040503050406030204" pitchFamily="18" charset="0"/>
              </a:rPr>
              <a:t>ze </a:t>
            </a:r>
            <a:r>
              <a:rPr lang="pl-PL" dirty="0">
                <a:solidFill>
                  <a:schemeClr val="tx1"/>
                </a:solidFill>
                <a:latin typeface="Cambria" panose="02040503050406030204" pitchFamily="18" charset="0"/>
                <a:ea typeface="Cambria" panose="02040503050406030204" pitchFamily="18" charset="0"/>
              </a:rPr>
              <a:t>względu na pilną potrzebę udzielenia zamówienia niewynikającą z przyczyn leżących po stronie zamawiającego, której wcześniej nie można było przewidzieć,</a:t>
            </a:r>
            <a:r>
              <a:rPr lang="pl-PL" b="0" dirty="0">
                <a:solidFill>
                  <a:schemeClr val="tx1"/>
                </a:solidFill>
                <a:latin typeface="Cambria" panose="02040503050406030204" pitchFamily="18" charset="0"/>
                <a:ea typeface="Cambria" panose="02040503050406030204" pitchFamily="18" charset="0"/>
              </a:rPr>
              <a:t> nie można zachować terminów określonych dla przetargu nieograniczonego, przetargu ograniczonego lub negocjacji z ogłoszeniem.</a:t>
            </a: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2264365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801314"/>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Przetarg nieograniczony</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SWZ – dokument podstawowy (dotychczasowy SIWZ – zmiana terminologii) </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SWZ zawiera co najmniej:</a:t>
            </a:r>
          </a:p>
          <a:p>
            <a:pPr marL="285750"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nazwę </a:t>
            </a:r>
            <a:r>
              <a:rPr lang="pl-PL" b="0" dirty="0">
                <a:solidFill>
                  <a:schemeClr val="tx1"/>
                </a:solidFill>
                <a:latin typeface="Cambria" panose="02040503050406030204" pitchFamily="18" charset="0"/>
                <a:ea typeface="Cambria" panose="02040503050406030204" pitchFamily="18" charset="0"/>
              </a:rPr>
              <a:t>oraz adres zamawiającego, numer telefonu, adres poczty elektronicznej oraz strony internetowej prowadzonego postępowania,</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adres strony internetowej, na której udostępniane będą zmiany i wyjaśnienia treści SWZ oraz inne dokumenty zamówienia bezpośrednio związane z postępowaniem o udzielenie zamówienia,</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tryb udzielenia zamówienia,</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opis przedmiotu zamówienia,</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informację o przedmiotowych środkach dowodowych,</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termin wykonania zamówienia,</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podstawy wykluczenia, o których mowa w art. 108,</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informację o warunkach udziału w postępowaniu o udzielenie zamówienia,</a:t>
            </a: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7420558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247317"/>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SWZ zawiera co najmniej – c.d.:</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wykaz podmiotowych środków dowodowych, </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informacje o środkach komunikacji elektronicznej, przy użyciu których zamawiający będzie komunikował się z wykonawcami, oraz informacje o wymaganiach technicznych i organizacyjnych sporządzania, wysyłania i odbierania korespondencji elektronicznej,</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informacje o sposobie komunikowania się zamawiającego z wykonawcami w inny sposób niż przy użyciu środków komunikacji elektronicznej,</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wskazanie osób uprawnionych do komunikowania się z wykonawcami,</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termin związania ofertą,</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opis sposobu przygotowywania oferty,</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sposób oraz termin składania ofert,</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termin otwarcia ofert,</a:t>
            </a: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8772263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139321"/>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SWZ zawiera co najmniej – c.d.:</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sposób </a:t>
            </a:r>
            <a:r>
              <a:rPr lang="pl-PL" b="0" dirty="0">
                <a:solidFill>
                  <a:schemeClr val="tx1"/>
                </a:solidFill>
                <a:latin typeface="Cambria" panose="02040503050406030204" pitchFamily="18" charset="0"/>
                <a:ea typeface="Cambria" panose="02040503050406030204" pitchFamily="18" charset="0"/>
              </a:rPr>
              <a:t>obliczenia ceny,</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opis kryteriów oceny ofert wraz z podaniem wag tych kryteriów i sposobu oceny ofert,</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informacje o formalnościach, jakie muszą zostać dopełnione po wyborze oferty w celu zawarcia umowy w sprawie zamówienia publicznego,</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projektowane postanowienia umowy w sprawie zamówienia publicznego, które zostaną wprowadzone do umowy w sprawie zamówienia publicznego,</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pouczenie o środkach ochrony prawnej przysługujących wykonawcy.</a:t>
            </a: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0248632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SWZ zawiera również:</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podstawy wykluczenia, o których mowa w art. 109 ust. 1, jeżeli zamawiający je przewiduje,</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opis części zamówienia, jeżeli zamawiający dopuszcza składanie ofert częściowych,</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liczbę części zamówienia, na którą wykonawca może złożyć ofertę, lub maksymalną liczbę części, na które zamówienie może zostać udzielone temu samemu wykonawcy, oraz kryteria lub zasady, mające zastosowanie do ustalenia, które części zamówienia zostaną udzielone jednemu wykonawcy, w przypadku wyboru jego oferty w większej niż maksymalna liczbie części,</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wymagania dotyczące wadium, jeżeli zamawiający przewiduje obowiązek wniesienia wadium,</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informacje dotyczące zabezpieczenia należytego wykonania umowy, jeżeli zamawiający przewiduje obowiązek jego wniesienia</a:t>
            </a: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5353017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SWZ zawiera również – c.d.:</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informacje dotyczące ofert wariantowych, w tym informacje o sposobie przedstawiania ofert wariantowych oraz minimalne warunki, jakim muszą odpowiadać oferty wariantowe, jeżeli zamawiający wymaga lub dopuszcza ich składanie,</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maksymalną liczbę wykonawców, z którymi zamawiający zawrze umowę ramową, jeżeli zamawiający przewiduje zawarcie umowy ramowej,</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informację o przewidywanych zamówieniach, o których mowa w art. 214 ust. 1 pkt 7 i 8, jeżeli zamawiający przewiduje udzielenie takich </a:t>
            </a:r>
            <a:r>
              <a:rPr lang="pl-PL" b="0" dirty="0" smtClean="0">
                <a:solidFill>
                  <a:schemeClr val="tx1"/>
                </a:solidFill>
                <a:latin typeface="Cambria" panose="02040503050406030204" pitchFamily="18" charset="0"/>
                <a:ea typeface="Cambria" panose="02040503050406030204" pitchFamily="18" charset="0"/>
              </a:rPr>
              <a:t>zamówień</a:t>
            </a:r>
          </a:p>
          <a:p>
            <a:pPr marL="285750"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informacje </a:t>
            </a:r>
            <a:r>
              <a:rPr lang="pl-PL" dirty="0">
                <a:solidFill>
                  <a:schemeClr val="tx1"/>
                </a:solidFill>
                <a:latin typeface="Cambria" panose="02040503050406030204" pitchFamily="18" charset="0"/>
                <a:ea typeface="Cambria" panose="02040503050406030204" pitchFamily="18" charset="0"/>
              </a:rPr>
              <a:t>dotyczące przeprowadzenia przez wykonawcę wizji lokalnej lub sprawdzenia przez niego dokumentów niezbędnych do realizacji zamówienia</a:t>
            </a:r>
            <a:r>
              <a:rPr lang="pl-PL" b="0" dirty="0">
                <a:solidFill>
                  <a:schemeClr val="tx1"/>
                </a:solidFill>
                <a:latin typeface="Cambria" panose="02040503050406030204" pitchFamily="18" charset="0"/>
                <a:ea typeface="Cambria" panose="02040503050406030204" pitchFamily="18" charset="0"/>
              </a:rPr>
              <a:t>, o których mowa w art. 131 ust. 2, jeżeli zamawiający przewiduje możliwość albo wymaga złożenia oferty po odbyciu wizji lokalnej lub sprawdzeniu tych dokumentów,</a:t>
            </a: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8942802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SWZ zawiera również – c.d.:</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informacje </a:t>
            </a:r>
            <a:r>
              <a:rPr lang="pl-PL" b="0" dirty="0">
                <a:solidFill>
                  <a:schemeClr val="tx1"/>
                </a:solidFill>
                <a:latin typeface="Cambria" panose="02040503050406030204" pitchFamily="18" charset="0"/>
                <a:ea typeface="Cambria" panose="02040503050406030204" pitchFamily="18" charset="0"/>
              </a:rPr>
              <a:t>dotyczące walut obcych, w jakich mogą być prowadzone rozliczenia między zamawiającym a wykonawcą, jeżeli zamawiający przewiduje rozliczenia w walutach obcych,</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informację o uprzedniej ocenie ofert, zgodnie z art. 139, </a:t>
            </a:r>
            <a:r>
              <a:rPr lang="pl-PL" b="0" u="sng" dirty="0">
                <a:solidFill>
                  <a:schemeClr val="tx1"/>
                </a:solidFill>
                <a:latin typeface="Cambria" panose="02040503050406030204" pitchFamily="18" charset="0"/>
                <a:ea typeface="Cambria" panose="02040503050406030204" pitchFamily="18" charset="0"/>
              </a:rPr>
              <a:t>jeżeli zamawiający przewiduje odwróconą kolejność oceny,</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informację o przewidywanym wyborze najkorzystniejszej oferty z zastosowaniem aukcji elektronicznej wraz z informacjami, o których mowa w art. 230, jeżeli zamawiający przewiduje aukcję elektroniczną,</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informacje dotyczące zwrotu kosztów udziału w postępowaniu, jeżeli zamawiający przewiduje ich zwrot,</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wymagania w zakresie zatrudnienia na podstawie stosunku pracy, w okolicznościach, o których mowa w art. 95, jeżeli zamawiający przewiduje takie wymagania,</a:t>
            </a:r>
            <a:endParaRPr lang="pl-PL" b="0" u="sng" dirty="0">
              <a:solidFill>
                <a:schemeClr val="tx1"/>
              </a:solidFill>
              <a:latin typeface="Cambria" panose="02040503050406030204" pitchFamily="18" charset="0"/>
              <a:ea typeface="Cambria" panose="02040503050406030204" pitchFamily="18" charset="0"/>
            </a:endParaRP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3356693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Omówienie najważniejszym elementów z SWZ</a:t>
            </a:r>
          </a:p>
          <a:p>
            <a:pPr algn="just"/>
            <a:endParaRPr lang="pl-PL" u="sng" dirty="0">
              <a:solidFill>
                <a:schemeClr val="tx1"/>
              </a:solidFill>
              <a:latin typeface="Cambria" panose="02040503050406030204" pitchFamily="18" charset="0"/>
              <a:ea typeface="Cambria" panose="02040503050406030204" pitchFamily="18" charset="0"/>
            </a:endParaRPr>
          </a:p>
          <a:p>
            <a:pPr marL="342900" indent="-342900" algn="just">
              <a:buFont typeface="+mj-lt"/>
              <a:buAutoNum type="arabicPeriod"/>
            </a:pPr>
            <a:r>
              <a:rPr lang="pl-PL" u="sng" dirty="0">
                <a:solidFill>
                  <a:schemeClr val="tx1"/>
                </a:solidFill>
                <a:latin typeface="Cambria" panose="02040503050406030204" pitchFamily="18" charset="0"/>
                <a:ea typeface="Cambria" panose="02040503050406030204" pitchFamily="18" charset="0"/>
              </a:rPr>
              <a:t>Opis przedmiotu zamówienia – utrzymano dotychczasowe wymagania, wprowadzając jednak zmiany</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w sposób jednoznaczny i wyczerpujący, za pomocą dostatecznie dokładnych i zrozumiałych określeń, uwzględniając wymagania i okoliczności mogące mieć wpływ na sporządzenie oferty.</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przedmiotu zamówienia nie można opisywać w sposób, </a:t>
            </a:r>
            <a:r>
              <a:rPr lang="pl-PL" b="0" u="sng" dirty="0">
                <a:solidFill>
                  <a:schemeClr val="tx1"/>
                </a:solidFill>
                <a:latin typeface="Cambria" panose="02040503050406030204" pitchFamily="18" charset="0"/>
                <a:ea typeface="Cambria" panose="02040503050406030204" pitchFamily="18" charset="0"/>
              </a:rPr>
              <a:t>który mógłby utrudniać uczciwą konkurencję, w szczególności przez </a:t>
            </a:r>
            <a:r>
              <a:rPr lang="pl-PL" b="0" dirty="0">
                <a:solidFill>
                  <a:schemeClr val="tx1"/>
                </a:solidFill>
                <a:latin typeface="Cambria" panose="02040503050406030204" pitchFamily="18" charset="0"/>
                <a:ea typeface="Cambria" panose="02040503050406030204" pitchFamily="18" charset="0"/>
              </a:rPr>
              <a:t>wskazanie znaków towarowych, patentów lub pochodzenia, źródła lub szczególnego procesu, który charakteryzuje produkty lub usługi dostarczane przez konkretnego wykonawcę, </a:t>
            </a:r>
            <a:r>
              <a:rPr lang="pl-PL" b="0" u="sng" dirty="0">
                <a:solidFill>
                  <a:schemeClr val="tx1"/>
                </a:solidFill>
                <a:latin typeface="Cambria" panose="02040503050406030204" pitchFamily="18" charset="0"/>
                <a:ea typeface="Cambria" panose="02040503050406030204" pitchFamily="18" charset="0"/>
              </a:rPr>
              <a:t>jeżeli mogłoby to doprowadzić do uprzywilejowania lub wyeliminowania niektórych wykonawców lub produktów.</a:t>
            </a: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9757514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5078313"/>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Opis przedmiotu zamówienia – c.d.</a:t>
            </a:r>
          </a:p>
          <a:p>
            <a:pPr algn="just"/>
            <a:endParaRPr lang="pl-PL" b="0" u="sng"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Zamawiający </a:t>
            </a:r>
            <a:r>
              <a:rPr lang="pl-PL" b="0" u="sng" dirty="0">
                <a:solidFill>
                  <a:schemeClr val="tx1"/>
                </a:solidFill>
                <a:latin typeface="Cambria" panose="02040503050406030204" pitchFamily="18" charset="0"/>
                <a:ea typeface="Cambria" panose="02040503050406030204" pitchFamily="18" charset="0"/>
              </a:rPr>
              <a:t>określa w opisie przedmiotu zamówienia wymagane cechy dostaw, usług lub robót budowlanych</a:t>
            </a:r>
            <a:r>
              <a:rPr lang="pl-PL" b="0" dirty="0">
                <a:solidFill>
                  <a:schemeClr val="tx1"/>
                </a:solidFill>
                <a:latin typeface="Cambria" panose="02040503050406030204" pitchFamily="18" charset="0"/>
                <a:ea typeface="Cambria" panose="02040503050406030204" pitchFamily="18" charset="0"/>
              </a:rPr>
              <a:t>. Cechy te mogą odnosić się w szczególności do określonego procesu, metody produkcji, realizacji wymaganych dostaw, usług lub robót budowlanych, lub do konkretnego procesu innego etapu ich cyklu życia, nawet jeżeli te czynniki nie są ich istotnym elementem, pod warunkiem że są one związane z przedmiotem zamówienia oraz proporcjonalne do jego wartości i celów.</a:t>
            </a:r>
          </a:p>
          <a:p>
            <a:pPr algn="just"/>
            <a:endParaRPr lang="pl-PL" b="0" u="sng" dirty="0">
              <a:solidFill>
                <a:schemeClr val="tx1"/>
              </a:solidFill>
              <a:latin typeface="Cambria" panose="02040503050406030204" pitchFamily="18" charset="0"/>
              <a:ea typeface="Cambria" panose="02040503050406030204" pitchFamily="18" charset="0"/>
            </a:endParaRPr>
          </a:p>
          <a:p>
            <a:pPr algn="just"/>
            <a:r>
              <a:rPr lang="pl-PL" b="0" u="sng" dirty="0">
                <a:solidFill>
                  <a:schemeClr val="tx1"/>
                </a:solidFill>
                <a:latin typeface="Cambria" panose="02040503050406030204" pitchFamily="18" charset="0"/>
                <a:ea typeface="Cambria" panose="02040503050406030204" pitchFamily="18" charset="0"/>
              </a:rPr>
              <a:t>Podniesienie efektywności i jakości zamówień:</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wyselekcjonowanie elementów newralgicznych danego zamówienia (znaczenie także w kontekście ceny), </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przekazanie informacji o oczekiwaniach zamawiającego, które pozwolą osiągnąć zamierzony cel (efekt jakości).</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jasny sygnał, jakiego finalnie produktu oczekuje Zamawiający, jaki jest cel realizacji przedmiotu zamówienia.</a:t>
            </a: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08245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Nowe PZP</a:t>
            </a:r>
            <a:endParaRPr lang="pl-PL" sz="3600" b="1" dirty="0">
              <a:solidFill>
                <a:srgbClr val="660033"/>
              </a:solidFill>
            </a:endParaRPr>
          </a:p>
        </p:txBody>
      </p:sp>
      <p:sp>
        <p:nvSpPr>
          <p:cNvPr id="13" name="Objaśnienie liniowe 1 12"/>
          <p:cNvSpPr/>
          <p:nvPr/>
        </p:nvSpPr>
        <p:spPr>
          <a:xfrm>
            <a:off x="1520171" y="4086143"/>
            <a:ext cx="6815100" cy="819857"/>
          </a:xfrm>
          <a:prstGeom prst="borderCallout1">
            <a:avLst>
              <a:gd name="adj1" fmla="val 51717"/>
              <a:gd name="adj2" fmla="val -3405"/>
              <a:gd name="adj3" fmla="val -11237"/>
              <a:gd name="adj4" fmla="val -136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u="sng" dirty="0" smtClean="0"/>
              <a:t>Etap postępowania odwoławczego</a:t>
            </a:r>
          </a:p>
          <a:p>
            <a:pPr algn="ctr"/>
            <a:r>
              <a:rPr lang="pl-PL" b="0" dirty="0" smtClean="0"/>
              <a:t>(jeden sąd, obniżenie opłat od skarg, KIO skład trzyosobowy jako zasada przy wartościach powyżej progów, dłuższe terminy)</a:t>
            </a:r>
            <a:endParaRPr lang="pl-PL" b="0" dirty="0"/>
          </a:p>
        </p:txBody>
      </p:sp>
      <p:sp>
        <p:nvSpPr>
          <p:cNvPr id="14" name="Objaśnienie liniowe 1 13"/>
          <p:cNvSpPr/>
          <p:nvPr/>
        </p:nvSpPr>
        <p:spPr>
          <a:xfrm>
            <a:off x="1529072" y="5081682"/>
            <a:ext cx="6815100" cy="1011614"/>
          </a:xfrm>
          <a:prstGeom prst="borderCallout1">
            <a:avLst>
              <a:gd name="adj1" fmla="val 51717"/>
              <a:gd name="adj2" fmla="val -3405"/>
              <a:gd name="adj3" fmla="val -2229"/>
              <a:gd name="adj4" fmla="val -138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u="sng" dirty="0" smtClean="0"/>
              <a:t>Etap realizacji</a:t>
            </a:r>
          </a:p>
          <a:p>
            <a:pPr algn="ctr"/>
            <a:r>
              <a:rPr lang="pl-PL" b="0" dirty="0" smtClean="0"/>
              <a:t>(współdziałanie stron, ewaluacja kontraktu, instrumenty pozasądowego rozwiązywania sporów)</a:t>
            </a:r>
            <a:endParaRPr lang="pl-PL" b="0" dirty="0"/>
          </a:p>
        </p:txBody>
      </p:sp>
      <p:sp>
        <p:nvSpPr>
          <p:cNvPr id="15" name="Objaśnienie liniowe 1 14"/>
          <p:cNvSpPr/>
          <p:nvPr/>
        </p:nvSpPr>
        <p:spPr>
          <a:xfrm>
            <a:off x="1520171" y="2249940"/>
            <a:ext cx="6815100" cy="1656184"/>
          </a:xfrm>
          <a:prstGeom prst="borderCallout1">
            <a:avLst>
              <a:gd name="adj1" fmla="val 51717"/>
              <a:gd name="adj2" fmla="val -3405"/>
              <a:gd name="adj3" fmla="val 21917"/>
              <a:gd name="adj4" fmla="val -129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u="sng" dirty="0" smtClean="0"/>
              <a:t>Etap udzielenia zamówienia</a:t>
            </a:r>
          </a:p>
          <a:p>
            <a:pPr algn="ctr"/>
            <a:r>
              <a:rPr lang="pl-PL" b="0" dirty="0" smtClean="0"/>
              <a:t>(uproszczenie w zamówieniach poniżej progów, wprowadzenie elastycznych instrumentów np. negocjacje, odformalizowanie np. ograniczenie podstaw wykluczenia, doregulowanie umów np. klauzule abuzywne, płatności częściowe i zaliczki)</a:t>
            </a:r>
            <a:endParaRPr lang="pl-PL" b="0" dirty="0"/>
          </a:p>
        </p:txBody>
      </p:sp>
    </p:spTree>
    <p:extLst>
      <p:ext uri="{BB962C8B-B14F-4D97-AF65-F5344CB8AC3E}">
        <p14:creationId xmlns:p14="http://schemas.microsoft.com/office/powerpoint/2010/main" val="213773268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247317"/>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Opis przedmiotu zamówienia – c.d.</a:t>
            </a:r>
          </a:p>
          <a:p>
            <a:pPr algn="just"/>
            <a:endParaRPr lang="pl-PL" b="0" u="sng"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Wymagane cechy produktu lub usługi, w przypadku dostaw i usług mogą dotyczyć w szczególności:</a:t>
            </a:r>
          </a:p>
          <a:p>
            <a:pPr algn="just"/>
            <a:endParaRPr lang="pl-PL" b="0" u="sng"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Posiadania przez dostawy lub usługi przykładowo następujących cech:</a:t>
            </a:r>
          </a:p>
          <a:p>
            <a:pPr marL="7429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określonego poziomu oddziaływania na środowisko i klimat,</a:t>
            </a:r>
          </a:p>
          <a:p>
            <a:pPr marL="7429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określonego opakowania i oznakowania,</a:t>
            </a:r>
          </a:p>
          <a:p>
            <a:pPr marL="7429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instrukcji użytkowania.</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Określonych poziomów jakości (opisanie jakiego poziomu jakości, w stosunku do jakiego produktu lub usługi wymaga i według jakich metod będzie ta jakość weryfikowana),</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Określonej wydajności, bezpieczeństwa lub wymiarów,</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Procesów i metod produkcji na każdym etapie. </a:t>
            </a: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5551974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247317"/>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Opis przedmiotu zamówienia – c.d.</a:t>
            </a:r>
          </a:p>
          <a:p>
            <a:pPr algn="just"/>
            <a:endParaRPr lang="pl-PL" b="0" u="sng"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Wymagane cechy produktu lub usługi, w przypadku dostaw i usług mogą dotyczyć w szczególności:</a:t>
            </a:r>
          </a:p>
          <a:p>
            <a:pPr algn="just"/>
            <a:endParaRPr lang="pl-PL" b="0" u="sng"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Posiadania przez dostawy lub usługi przykładowo następujących cech:</a:t>
            </a:r>
          </a:p>
          <a:p>
            <a:pPr marL="7429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określonego poziomu oddziaływania na środowisko i klimat,</a:t>
            </a:r>
          </a:p>
          <a:p>
            <a:pPr marL="7429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określonego opakowania i oznakowania,</a:t>
            </a:r>
          </a:p>
          <a:p>
            <a:pPr marL="7429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instrukcji użytkowania.</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Określonych poziomów jakości (opisanie jakiego poziomu jakości, w stosunku do jakiego produktu lub usługi wymaga i według jakich metod będzie ta jakość weryfikowana),</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Określonej wydajności, bezpieczeństwa lub wymiarów,</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Procesów i metod produkcji na każdym etapie. </a:t>
            </a:r>
          </a:p>
          <a:p>
            <a:pPr algn="just"/>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95281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Opis </a:t>
            </a:r>
            <a:r>
              <a:rPr lang="pl-PL" dirty="0">
                <a:solidFill>
                  <a:schemeClr val="tx1"/>
                </a:solidFill>
                <a:latin typeface="Cambria" panose="02040503050406030204" pitchFamily="18" charset="0"/>
                <a:ea typeface="Cambria" panose="02040503050406030204" pitchFamily="18" charset="0"/>
              </a:rPr>
              <a:t>przedmiotu zamówienia – c.d.</a:t>
            </a:r>
          </a:p>
          <a:p>
            <a:pPr algn="just"/>
            <a:endParaRPr lang="pl-PL" b="0" u="sng" dirty="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Pytanie - </a:t>
            </a:r>
            <a:r>
              <a:rPr lang="pl-PL" dirty="0">
                <a:solidFill>
                  <a:schemeClr val="tx1"/>
                </a:solidFill>
                <a:latin typeface="Cambria" panose="02040503050406030204" pitchFamily="18" charset="0"/>
                <a:ea typeface="Cambria" panose="02040503050406030204" pitchFamily="18" charset="0"/>
              </a:rPr>
              <a:t>Jak opisać Przedmiot zamówienia i czy można używać znaków własnych, czy można wskazywać konkretne modele komputerów, </a:t>
            </a:r>
            <a:r>
              <a:rPr lang="pl-PL" dirty="0" smtClean="0">
                <a:solidFill>
                  <a:schemeClr val="tx1"/>
                </a:solidFill>
                <a:latin typeface="Cambria" panose="02040503050406030204" pitchFamily="18" charset="0"/>
                <a:ea typeface="Cambria" panose="02040503050406030204" pitchFamily="18" charset="0"/>
              </a:rPr>
              <a:t>odczynników?</a:t>
            </a:r>
            <a:endParaRPr lang="pl-PL" dirty="0">
              <a:solidFill>
                <a:schemeClr val="tx1"/>
              </a:solidFill>
              <a:latin typeface="Cambria" panose="02040503050406030204" pitchFamily="18" charset="0"/>
              <a:ea typeface="Cambria" panose="02040503050406030204" pitchFamily="18" charset="0"/>
            </a:endParaRPr>
          </a:p>
          <a:p>
            <a:pPr algn="just"/>
            <a:endParaRPr lang="pl-PL" b="0" dirty="0" smtClean="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przedmiot zamówienia </a:t>
            </a:r>
            <a:r>
              <a:rPr lang="pl-PL" b="0" u="sng" dirty="0">
                <a:solidFill>
                  <a:schemeClr val="tx1"/>
                </a:solidFill>
                <a:latin typeface="Cambria" panose="02040503050406030204" pitchFamily="18" charset="0"/>
                <a:ea typeface="Cambria" panose="02040503050406030204" pitchFamily="18" charset="0"/>
              </a:rPr>
              <a:t>można opisać przez wskazanie znaków towarowych, patentów lub pochodzenia, źródła lub szczególnego procesu,</a:t>
            </a:r>
            <a:r>
              <a:rPr lang="pl-PL" b="0" dirty="0">
                <a:solidFill>
                  <a:schemeClr val="tx1"/>
                </a:solidFill>
                <a:latin typeface="Cambria" panose="02040503050406030204" pitchFamily="18" charset="0"/>
                <a:ea typeface="Cambria" panose="02040503050406030204" pitchFamily="18" charset="0"/>
              </a:rPr>
              <a:t> który charakteryzuje produkty lub usługi dostarczane przez konkretnego wykonawcę, </a:t>
            </a:r>
            <a:r>
              <a:rPr lang="pl-PL" b="0" u="sng" dirty="0">
                <a:solidFill>
                  <a:schemeClr val="tx1"/>
                </a:solidFill>
                <a:latin typeface="Cambria" panose="02040503050406030204" pitchFamily="18" charset="0"/>
                <a:ea typeface="Cambria" panose="02040503050406030204" pitchFamily="18" charset="0"/>
              </a:rPr>
              <a:t>jeżeli zamawiający nie może opisać przedmiotu zamówienia w wystarczająco precyzyjny i zrozumiały sposób, a wskazaniu takiemu towarzyszą wyrazy "lub równoważny". </a:t>
            </a:r>
          </a:p>
          <a:p>
            <a:pPr algn="just"/>
            <a:endParaRPr lang="pl-PL" b="0" u="sng"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Wyjątek od wcześniejszego zakazu. </a:t>
            </a:r>
          </a:p>
          <a:p>
            <a:pPr algn="just"/>
            <a:endParaRPr lang="pl-PL" b="0" u="sng"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2559759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693319"/>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Opis </a:t>
            </a:r>
            <a:r>
              <a:rPr lang="pl-PL" dirty="0">
                <a:solidFill>
                  <a:schemeClr val="tx1"/>
                </a:solidFill>
                <a:latin typeface="Cambria" panose="02040503050406030204" pitchFamily="18" charset="0"/>
                <a:ea typeface="Cambria" panose="02040503050406030204" pitchFamily="18" charset="0"/>
              </a:rPr>
              <a:t>przedmiotu zamówienia – c.d.</a:t>
            </a:r>
          </a:p>
          <a:p>
            <a:pPr algn="just"/>
            <a:endParaRPr lang="pl-PL" b="0" u="sng" dirty="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Pytanie - </a:t>
            </a:r>
            <a:r>
              <a:rPr lang="pl-PL" dirty="0">
                <a:solidFill>
                  <a:schemeClr val="tx1"/>
                </a:solidFill>
                <a:latin typeface="Cambria" panose="02040503050406030204" pitchFamily="18" charset="0"/>
                <a:ea typeface="Cambria" panose="02040503050406030204" pitchFamily="18" charset="0"/>
              </a:rPr>
              <a:t>Jak opisać Przedmiot zamówienia i czy można używać znaków własnych, czy można wskazywać konkretne modele komputerów, </a:t>
            </a:r>
            <a:r>
              <a:rPr lang="pl-PL" dirty="0" smtClean="0">
                <a:solidFill>
                  <a:schemeClr val="tx1"/>
                </a:solidFill>
                <a:latin typeface="Cambria" panose="02040503050406030204" pitchFamily="18" charset="0"/>
                <a:ea typeface="Cambria" panose="02040503050406030204" pitchFamily="18" charset="0"/>
              </a:rPr>
              <a:t>odczynników?</a:t>
            </a:r>
            <a:endParaRPr lang="pl-PL" dirty="0">
              <a:solidFill>
                <a:schemeClr val="tx1"/>
              </a:solidFill>
              <a:latin typeface="Cambria" panose="02040503050406030204" pitchFamily="18" charset="0"/>
              <a:ea typeface="Cambria" panose="02040503050406030204" pitchFamily="18" charset="0"/>
            </a:endParaRPr>
          </a:p>
          <a:p>
            <a:pPr algn="just"/>
            <a:endParaRPr lang="pl-PL" b="0" dirty="0" smtClean="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jeżeli przedmiot zamówienia został opisany w ww. sposób, zamawiający wskazuje w opisie przedmiotu zamówienia </a:t>
            </a:r>
            <a:r>
              <a:rPr lang="pl-PL" b="0" u="sng" dirty="0" smtClean="0">
                <a:solidFill>
                  <a:schemeClr val="tx1"/>
                </a:solidFill>
                <a:latin typeface="Cambria" panose="02040503050406030204" pitchFamily="18" charset="0"/>
                <a:ea typeface="Cambria" panose="02040503050406030204" pitchFamily="18" charset="0"/>
              </a:rPr>
              <a:t>kryteria stosowane w celu oceny równoważności </a:t>
            </a:r>
            <a:r>
              <a:rPr lang="pl-PL" b="0" dirty="0" smtClean="0">
                <a:solidFill>
                  <a:schemeClr val="tx1"/>
                </a:solidFill>
                <a:latin typeface="Cambria" panose="02040503050406030204" pitchFamily="18" charset="0"/>
                <a:ea typeface="Cambria" panose="02040503050406030204" pitchFamily="18" charset="0"/>
              </a:rPr>
              <a:t>– </a:t>
            </a:r>
            <a:r>
              <a:rPr lang="pl-PL" dirty="0" smtClean="0">
                <a:solidFill>
                  <a:schemeClr val="tx1"/>
                </a:solidFill>
                <a:latin typeface="Cambria" panose="02040503050406030204" pitchFamily="18" charset="0"/>
                <a:ea typeface="Cambria" panose="02040503050406030204" pitchFamily="18" charset="0"/>
              </a:rPr>
              <a:t>przeniesienie dorobku orzecznictwa</a:t>
            </a:r>
          </a:p>
          <a:p>
            <a:pPr algn="just"/>
            <a:endParaRPr lang="pl-PL" b="0" dirty="0" smtClean="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zamawiający może określić w opisie przedmiotu zamówienia konieczność przeniesienia praw własności intelektualnej lub udzielenia licencji.</a:t>
            </a: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0356222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5078313"/>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Przedmiotowe środki dowodowe – dotychczasowe dokumenty przedmiotowe (art. 25 ust. 1 pkt 2 starego </a:t>
            </a:r>
            <a:r>
              <a:rPr lang="pl-PL" dirty="0" err="1">
                <a:solidFill>
                  <a:schemeClr val="tx1"/>
                </a:solidFill>
                <a:latin typeface="Cambria" panose="02040503050406030204" pitchFamily="18" charset="0"/>
                <a:ea typeface="Cambria" panose="02040503050406030204" pitchFamily="18" charset="0"/>
              </a:rPr>
              <a:t>Pzp</a:t>
            </a:r>
            <a:r>
              <a:rPr lang="pl-PL" dirty="0">
                <a:solidFill>
                  <a:schemeClr val="tx1"/>
                </a:solidFill>
                <a:latin typeface="Cambria" panose="02040503050406030204" pitchFamily="18" charset="0"/>
                <a:ea typeface="Cambria" panose="02040503050406030204" pitchFamily="18" charset="0"/>
              </a:rPr>
              <a:t>)</a:t>
            </a:r>
          </a:p>
          <a:p>
            <a:pPr marL="285750"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przewidziane </a:t>
            </a:r>
            <a:r>
              <a:rPr lang="pl-PL" b="0" dirty="0">
                <a:solidFill>
                  <a:schemeClr val="tx1"/>
                </a:solidFill>
                <a:latin typeface="Cambria" panose="02040503050406030204" pitchFamily="18" charset="0"/>
                <a:ea typeface="Cambria" panose="02040503050406030204" pitchFamily="18" charset="0"/>
              </a:rPr>
              <a:t>ustawą środki służące potwierdzeniu zgodności oferowanych dostaw, usług lub robót budowlanych z wymaganiami, cechami lub kryteriami określonymi w opisie przedmiotu zamówienia lub opisie kryteriów oceny ofert lub wymaganiami związanymi z realizacją zamówienia. </a:t>
            </a:r>
          </a:p>
          <a:p>
            <a:pPr algn="just"/>
            <a:r>
              <a:rPr lang="pl-PL" b="0" dirty="0">
                <a:solidFill>
                  <a:schemeClr val="tx1"/>
                </a:solidFill>
                <a:latin typeface="Cambria" panose="02040503050406030204" pitchFamily="18" charset="0"/>
                <a:ea typeface="Cambria" panose="02040503050406030204" pitchFamily="18" charset="0"/>
              </a:rPr>
              <a:t>Przykładowo:</a:t>
            </a:r>
          </a:p>
          <a:p>
            <a:pPr marL="7429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Etykiety środowiskowe,</a:t>
            </a:r>
          </a:p>
          <a:p>
            <a:pPr marL="7429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Etykiety społeczne (promocja idei sprawiedliwego handlu – fair trade), produkt oznaczony etykietą potwierdzającą, że wytwórca wypełnia przy jego produkcji standardy weryfikowane w ramach systemów certyfikacji - niezależne organizacje certyfikujące takie jak np. </a:t>
            </a:r>
            <a:r>
              <a:rPr lang="pl-PL" b="0" dirty="0" err="1">
                <a:solidFill>
                  <a:schemeClr val="tx1"/>
                </a:solidFill>
                <a:latin typeface="Cambria" panose="02040503050406030204" pitchFamily="18" charset="0"/>
                <a:ea typeface="Cambria" panose="02040503050406030204" pitchFamily="18" charset="0"/>
              </a:rPr>
              <a:t>Ecocert</a:t>
            </a:r>
            <a:r>
              <a:rPr lang="pl-PL" b="0" dirty="0">
                <a:solidFill>
                  <a:schemeClr val="tx1"/>
                </a:solidFill>
                <a:latin typeface="Cambria" panose="02040503050406030204" pitchFamily="18" charset="0"/>
                <a:ea typeface="Cambria" panose="02040503050406030204" pitchFamily="18" charset="0"/>
              </a:rPr>
              <a:t> Fair, Fair Trade USA. Etykiety: </a:t>
            </a:r>
            <a:r>
              <a:rPr lang="pl-PL" b="0" dirty="0" err="1">
                <a:solidFill>
                  <a:schemeClr val="tx1"/>
                </a:solidFill>
                <a:latin typeface="Cambria" panose="02040503050406030204" pitchFamily="18" charset="0"/>
                <a:ea typeface="Cambria" panose="02040503050406030204" pitchFamily="18" charset="0"/>
              </a:rPr>
              <a:t>Fairtrade</a:t>
            </a:r>
            <a:r>
              <a:rPr lang="pl-PL" b="0" dirty="0">
                <a:solidFill>
                  <a:schemeClr val="tx1"/>
                </a:solidFill>
                <a:latin typeface="Cambria" panose="02040503050406030204" pitchFamily="18" charset="0"/>
                <a:ea typeface="Cambria" panose="02040503050406030204" pitchFamily="18" charset="0"/>
              </a:rPr>
              <a:t>, Fair for Life, Fair Trade </a:t>
            </a:r>
            <a:r>
              <a:rPr lang="pl-PL" b="0" dirty="0" err="1">
                <a:solidFill>
                  <a:schemeClr val="tx1"/>
                </a:solidFill>
                <a:latin typeface="Cambria" panose="02040503050406030204" pitchFamily="18" charset="0"/>
                <a:ea typeface="Cambria" panose="02040503050406030204" pitchFamily="18" charset="0"/>
              </a:rPr>
              <a:t>Certified</a:t>
            </a:r>
            <a:r>
              <a:rPr lang="pl-PL" b="0" dirty="0">
                <a:solidFill>
                  <a:schemeClr val="tx1"/>
                </a:solidFill>
                <a:latin typeface="Cambria" panose="02040503050406030204" pitchFamily="18" charset="0"/>
                <a:ea typeface="Cambria" panose="02040503050406030204" pitchFamily="18" charset="0"/>
              </a:rPr>
              <a:t>, Fair Trade by </a:t>
            </a:r>
            <a:r>
              <a:rPr lang="pl-PL" b="0" dirty="0" err="1">
                <a:solidFill>
                  <a:schemeClr val="tx1"/>
                </a:solidFill>
                <a:latin typeface="Cambria" panose="02040503050406030204" pitchFamily="18" charset="0"/>
                <a:ea typeface="Cambria" panose="02040503050406030204" pitchFamily="18" charset="0"/>
              </a:rPr>
              <a:t>Ecocert</a:t>
            </a:r>
            <a:r>
              <a:rPr lang="pl-PL" b="0" dirty="0">
                <a:solidFill>
                  <a:schemeClr val="tx1"/>
                </a:solidFill>
                <a:latin typeface="Cambria" panose="02040503050406030204" pitchFamily="18" charset="0"/>
                <a:ea typeface="Cambria" panose="02040503050406030204" pitchFamily="18" charset="0"/>
              </a:rPr>
              <a:t>, lub produkty dostarczane przez certyfikowane Organizacje Sprawiedliwego Handlu (członków World Fair Trade Organization),</a:t>
            </a:r>
          </a:p>
          <a:p>
            <a:pPr marL="742950" lvl="1"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Certyfikaty (np. CE - Polskie Centrum Akredytacji) </a:t>
            </a: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699729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416320"/>
          </a:xfrm>
          <a:prstGeom prst="rect">
            <a:avLst/>
          </a:prstGeom>
          <a:noFill/>
        </p:spPr>
        <p:txBody>
          <a:bodyPr wrap="square" rtlCol="0">
            <a:spAutoFit/>
          </a:bodyPr>
          <a:lstStyle/>
          <a:p>
            <a:pPr algn="just"/>
            <a:r>
              <a:rPr lang="pl-PL" dirty="0">
                <a:latin typeface="Cambria" panose="02040503050406030204" pitchFamily="18" charset="0"/>
                <a:ea typeface="Cambria" panose="02040503050406030204" pitchFamily="18" charset="0"/>
              </a:rPr>
              <a:t>I</a:t>
            </a:r>
            <a:r>
              <a:rPr lang="pl-PL" dirty="0">
                <a:solidFill>
                  <a:schemeClr val="tx1"/>
                </a:solidFill>
                <a:latin typeface="Cambria" panose="02040503050406030204" pitchFamily="18" charset="0"/>
                <a:ea typeface="Cambria" panose="02040503050406030204" pitchFamily="18" charset="0"/>
              </a:rPr>
              <a:t>nne przedmiotowe środki dowodowe, np.:</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zaświadczenia niezależnego podmiotu uprawnionego do kontroli jakości potwierdzającego, że dostarczane produkty odpowiadają określonym normom lub specyfikacjom technicznym,</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zaświadczenia niezależnego podmiotu zajmującego się poświadczaniem spełniania przez wykonawcę określonych norm zapewnienia jakości, jeżeli Zamawiający odwołuje się do systemów zapewniania jakości opartych na odpowiednich seriach norm europejskich,</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próbki, opisy, fotografie, plany, projekty, rysunki, modele, wzory, programy komputerowe oraz inne podobne materiały.</a:t>
            </a: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275273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801314"/>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Przedmiotowe środki dowodowe</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Moment złożenia:</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jeżeli zamawiający żąda złożenia przedmiotowych środków dowodowych, wykonawca składa je wraz z ofertą.</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Możliwość uzupełnienia (warunkowa) oraz możliwość żądania wyjaśnień:</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Jeżeli </a:t>
            </a:r>
            <a:r>
              <a:rPr lang="pl-PL" b="0" dirty="0">
                <a:solidFill>
                  <a:schemeClr val="tx1"/>
                </a:solidFill>
                <a:latin typeface="Cambria" panose="02040503050406030204" pitchFamily="18" charset="0"/>
                <a:ea typeface="Cambria" panose="02040503050406030204" pitchFamily="18" charset="0"/>
              </a:rPr>
              <a:t>wykonawca nie złożył przedmiotowych środków dowodowych lub złożone przedmiotowe środki dowodowe są niekompletne, zamawiający wzywa do ich złożenia lub uzupełnienia w wyznaczonym terminie, </a:t>
            </a:r>
            <a:r>
              <a:rPr lang="pl-PL" b="0" u="sng" dirty="0">
                <a:solidFill>
                  <a:schemeClr val="tx1"/>
                </a:solidFill>
                <a:latin typeface="Cambria" panose="02040503050406030204" pitchFamily="18" charset="0"/>
                <a:ea typeface="Cambria" panose="02040503050406030204" pitchFamily="18" charset="0"/>
              </a:rPr>
              <a:t>o ile przewidział to w ogłoszeniu o zamówieniu lub dokumentach zamówienia</a:t>
            </a:r>
            <a:r>
              <a:rPr lang="pl-PL" b="0" dirty="0">
                <a:solidFill>
                  <a:schemeClr val="tx1"/>
                </a:solidFill>
                <a:latin typeface="Cambria" panose="02040503050406030204" pitchFamily="18" charset="0"/>
                <a:ea typeface="Cambria" panose="02040503050406030204" pitchFamily="18" charset="0"/>
              </a:rPr>
              <a:t>.</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Zamawiający </a:t>
            </a:r>
            <a:r>
              <a:rPr lang="pl-PL" b="0" u="sng" dirty="0">
                <a:solidFill>
                  <a:schemeClr val="tx1"/>
                </a:solidFill>
                <a:latin typeface="Cambria" panose="02040503050406030204" pitchFamily="18" charset="0"/>
                <a:ea typeface="Cambria" panose="02040503050406030204" pitchFamily="18" charset="0"/>
              </a:rPr>
              <a:t>może żądać od wykonawców wyjaśnień </a:t>
            </a:r>
            <a:r>
              <a:rPr lang="pl-PL" b="0" dirty="0">
                <a:solidFill>
                  <a:schemeClr val="tx1"/>
                </a:solidFill>
                <a:latin typeface="Cambria" panose="02040503050406030204" pitchFamily="18" charset="0"/>
                <a:ea typeface="Cambria" panose="02040503050406030204" pitchFamily="18" charset="0"/>
              </a:rPr>
              <a:t>dotyczących treści przedmiotowych środków dowodowych.</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Możliwość uzupełnienia nie dotyczy sytuacji, gdy przedmiotowy środek dowodowy służy potwierdzeniu zgodności z cechami lub kryteriami </a:t>
            </a:r>
            <a:r>
              <a:rPr lang="pl-PL" b="0" u="sng" dirty="0">
                <a:solidFill>
                  <a:schemeClr val="tx1"/>
                </a:solidFill>
                <a:latin typeface="Cambria" panose="02040503050406030204" pitchFamily="18" charset="0"/>
                <a:ea typeface="Cambria" panose="02040503050406030204" pitchFamily="18" charset="0"/>
              </a:rPr>
              <a:t>określonymi w opisie kryteriów oceny ofert</a:t>
            </a:r>
            <a:r>
              <a:rPr lang="pl-PL" b="0" dirty="0">
                <a:solidFill>
                  <a:schemeClr val="tx1"/>
                </a:solidFill>
                <a:latin typeface="Cambria" panose="02040503050406030204" pitchFamily="18" charset="0"/>
                <a:ea typeface="Cambria" panose="02040503050406030204" pitchFamily="18" charset="0"/>
              </a:rPr>
              <a:t>. </a:t>
            </a: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7660597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2031325"/>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Kwalifikacja podmiotowa </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Aspekt negatywny  </a:t>
            </a:r>
            <a:r>
              <a:rPr lang="pl-PL" b="0" dirty="0" smtClean="0">
                <a:solidFill>
                  <a:schemeClr val="tx1"/>
                </a:solidFill>
                <a:latin typeface="Cambria" panose="02040503050406030204" pitchFamily="18" charset="0"/>
                <a:ea typeface="Cambria" panose="02040503050406030204" pitchFamily="18" charset="0"/>
              </a:rPr>
              <a:t>- brak </a:t>
            </a:r>
            <a:r>
              <a:rPr lang="pl-PL" b="0" dirty="0">
                <a:solidFill>
                  <a:schemeClr val="tx1"/>
                </a:solidFill>
                <a:latin typeface="Cambria" panose="02040503050406030204" pitchFamily="18" charset="0"/>
                <a:ea typeface="Cambria" panose="02040503050406030204" pitchFamily="18" charset="0"/>
              </a:rPr>
              <a:t>podstaw </a:t>
            </a:r>
            <a:r>
              <a:rPr lang="pl-PL" b="0" dirty="0" smtClean="0">
                <a:solidFill>
                  <a:schemeClr val="tx1"/>
                </a:solidFill>
                <a:latin typeface="Cambria" panose="02040503050406030204" pitchFamily="18" charset="0"/>
                <a:ea typeface="Cambria" panose="02040503050406030204" pitchFamily="18" charset="0"/>
              </a:rPr>
              <a:t>wykluczenia</a:t>
            </a:r>
            <a:endParaRPr lang="pl-PL" b="0" dirty="0">
              <a:solidFill>
                <a:schemeClr val="tx1"/>
              </a:solidFill>
              <a:latin typeface="Cambria" panose="02040503050406030204" pitchFamily="18" charset="0"/>
              <a:ea typeface="Cambria" panose="02040503050406030204" pitchFamily="18" charset="0"/>
            </a:endParaRPr>
          </a:p>
          <a:p>
            <a:pPr algn="just"/>
            <a:endParaRPr lang="pl-PL" b="0" dirty="0" smtClean="0">
              <a:solidFill>
                <a:schemeClr val="tx1"/>
              </a:solidFill>
              <a:latin typeface="Cambria" panose="02040503050406030204" pitchFamily="18" charset="0"/>
              <a:ea typeface="Cambria" panose="02040503050406030204" pitchFamily="18" charset="0"/>
            </a:endParaRPr>
          </a:p>
          <a:p>
            <a:pPr algn="just"/>
            <a:r>
              <a:rPr lang="pl-PL" b="0" dirty="0" smtClean="0">
                <a:solidFill>
                  <a:schemeClr val="tx1"/>
                </a:solidFill>
                <a:latin typeface="Cambria" panose="02040503050406030204" pitchFamily="18" charset="0"/>
                <a:ea typeface="Cambria" panose="02040503050406030204" pitchFamily="18" charset="0"/>
              </a:rPr>
              <a:t>Aspekt pozytywny - spełnienie </a:t>
            </a:r>
            <a:r>
              <a:rPr lang="pl-PL" b="0" dirty="0">
                <a:solidFill>
                  <a:schemeClr val="tx1"/>
                </a:solidFill>
                <a:latin typeface="Cambria" panose="02040503050406030204" pitchFamily="18" charset="0"/>
                <a:ea typeface="Cambria" panose="02040503050406030204" pitchFamily="18" charset="0"/>
              </a:rPr>
              <a:t>warunków </a:t>
            </a:r>
            <a:r>
              <a:rPr lang="pl-PL" b="0" dirty="0" smtClean="0">
                <a:solidFill>
                  <a:schemeClr val="tx1"/>
                </a:solidFill>
                <a:latin typeface="Cambria" panose="02040503050406030204" pitchFamily="18" charset="0"/>
                <a:ea typeface="Cambria" panose="02040503050406030204" pitchFamily="18" charset="0"/>
              </a:rPr>
              <a:t>udziału</a:t>
            </a:r>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9708032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416320"/>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Podstawy wykluczenia z postępowania</a:t>
            </a:r>
          </a:p>
          <a:p>
            <a:pPr algn="just"/>
            <a:endParaRPr lang="pl-PL" dirty="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Obligatoryjne (art. 108 </a:t>
            </a:r>
            <a:r>
              <a:rPr lang="pl-PL" dirty="0" err="1">
                <a:solidFill>
                  <a:schemeClr val="tx1"/>
                </a:solidFill>
                <a:latin typeface="Cambria" panose="02040503050406030204" pitchFamily="18" charset="0"/>
                <a:ea typeface="Cambria" panose="02040503050406030204" pitchFamily="18" charset="0"/>
              </a:rPr>
              <a:t>Pzp</a:t>
            </a:r>
            <a:r>
              <a:rPr lang="pl-PL" dirty="0">
                <a:solidFill>
                  <a:schemeClr val="tx1"/>
                </a:solidFill>
                <a:latin typeface="Cambria" panose="02040503050406030204" pitchFamily="18" charset="0"/>
                <a:ea typeface="Cambria" panose="02040503050406030204" pitchFamily="18" charset="0"/>
              </a:rPr>
              <a:t>)</a:t>
            </a:r>
          </a:p>
          <a:p>
            <a:pPr marL="285750" indent="-285750" algn="just">
              <a:buFont typeface="Arial" panose="020B0604020202020204" pitchFamily="34" charset="0"/>
              <a:buChar char="•"/>
            </a:pPr>
            <a:r>
              <a:rPr lang="pl-PL" dirty="0">
                <a:solidFill>
                  <a:schemeClr val="tx1"/>
                </a:solidFill>
                <a:latin typeface="Cambria" panose="02040503050406030204" pitchFamily="18" charset="0"/>
                <a:ea typeface="Cambria" panose="02040503050406030204" pitchFamily="18" charset="0"/>
              </a:rPr>
              <a:t>Fakultatywne (art. 109 </a:t>
            </a:r>
            <a:r>
              <a:rPr lang="pl-PL" dirty="0" err="1">
                <a:solidFill>
                  <a:schemeClr val="tx1"/>
                </a:solidFill>
                <a:latin typeface="Cambria" panose="02040503050406030204" pitchFamily="18" charset="0"/>
                <a:ea typeface="Cambria" panose="02040503050406030204" pitchFamily="18" charset="0"/>
              </a:rPr>
              <a:t>Pzp</a:t>
            </a:r>
            <a:r>
              <a:rPr lang="pl-PL" dirty="0">
                <a:solidFill>
                  <a:schemeClr val="tx1"/>
                </a:solidFill>
                <a:latin typeface="Cambria" panose="02040503050406030204" pitchFamily="18" charset="0"/>
                <a:ea typeface="Cambria" panose="02040503050406030204" pitchFamily="18" charset="0"/>
              </a:rPr>
              <a:t>)</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Obligatoryjne:</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Istota zmian – węższy katalog przesłanek obligatoryjnych </a:t>
            </a:r>
          </a:p>
          <a:p>
            <a:pPr algn="just"/>
            <a:endParaRPr lang="pl-PL" u="sng"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dirty="0">
                <a:solidFill>
                  <a:schemeClr val="tx1"/>
                </a:solidFill>
                <a:latin typeface="Cambria" panose="02040503050406030204" pitchFamily="18" charset="0"/>
                <a:ea typeface="Cambria" panose="02040503050406030204" pitchFamily="18" charset="0"/>
              </a:rPr>
              <a:t>W starym </a:t>
            </a:r>
            <a:r>
              <a:rPr lang="pl-PL" dirty="0" err="1">
                <a:solidFill>
                  <a:schemeClr val="tx1"/>
                </a:solidFill>
                <a:latin typeface="Cambria" panose="02040503050406030204" pitchFamily="18" charset="0"/>
                <a:ea typeface="Cambria" panose="02040503050406030204" pitchFamily="18" charset="0"/>
              </a:rPr>
              <a:t>Pzp</a:t>
            </a:r>
            <a:r>
              <a:rPr lang="pl-PL" dirty="0">
                <a:solidFill>
                  <a:schemeClr val="tx1"/>
                </a:solidFill>
                <a:latin typeface="Cambria" panose="02040503050406030204" pitchFamily="18" charset="0"/>
                <a:ea typeface="Cambria" panose="02040503050406030204" pitchFamily="18" charset="0"/>
              </a:rPr>
              <a:t> – 11 przesłanek</a:t>
            </a:r>
          </a:p>
          <a:p>
            <a:pPr marL="285750" indent="-285750" algn="just">
              <a:buFont typeface="Wingdings" panose="05000000000000000000" pitchFamily="2" charset="2"/>
              <a:buChar char="§"/>
            </a:pPr>
            <a:r>
              <a:rPr lang="pl-PL" dirty="0">
                <a:solidFill>
                  <a:schemeClr val="tx1"/>
                </a:solidFill>
                <a:latin typeface="Cambria" panose="02040503050406030204" pitchFamily="18" charset="0"/>
                <a:ea typeface="Cambria" panose="02040503050406030204" pitchFamily="18" charset="0"/>
              </a:rPr>
              <a:t>W nowym </a:t>
            </a:r>
            <a:r>
              <a:rPr lang="pl-PL" dirty="0" err="1">
                <a:solidFill>
                  <a:schemeClr val="tx1"/>
                </a:solidFill>
                <a:latin typeface="Cambria" panose="02040503050406030204" pitchFamily="18" charset="0"/>
                <a:ea typeface="Cambria" panose="02040503050406030204" pitchFamily="18" charset="0"/>
              </a:rPr>
              <a:t>Pzp</a:t>
            </a:r>
            <a:r>
              <a:rPr lang="pl-PL" dirty="0">
                <a:solidFill>
                  <a:schemeClr val="tx1"/>
                </a:solidFill>
                <a:latin typeface="Cambria" panose="02040503050406030204" pitchFamily="18" charset="0"/>
                <a:ea typeface="Cambria" panose="02040503050406030204" pitchFamily="18" charset="0"/>
              </a:rPr>
              <a:t> – 6 przesłanek (część przeniesiona do podstaw fakultatywnych)</a:t>
            </a:r>
          </a:p>
        </p:txBody>
      </p:sp>
    </p:spTree>
    <p:extLst>
      <p:ext uri="{BB962C8B-B14F-4D97-AF65-F5344CB8AC3E}">
        <p14:creationId xmlns:p14="http://schemas.microsoft.com/office/powerpoint/2010/main" val="356452382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801314"/>
          </a:xfrm>
          <a:prstGeom prst="rect">
            <a:avLst/>
          </a:prstGeom>
          <a:noFill/>
        </p:spPr>
        <p:txBody>
          <a:bodyPr wrap="square" rtlCol="0">
            <a:spAutoFit/>
          </a:bodyPr>
          <a:lstStyle/>
          <a:p>
            <a:pPr algn="just"/>
            <a:r>
              <a:rPr lang="pl-PL" b="0" dirty="0">
                <a:solidFill>
                  <a:schemeClr val="tx1"/>
                </a:solidFill>
                <a:latin typeface="Cambria" panose="02040503050406030204" pitchFamily="18" charset="0"/>
                <a:ea typeface="Cambria" panose="02040503050406030204" pitchFamily="18" charset="0"/>
              </a:rPr>
              <a:t>Obligatoryjne:</a:t>
            </a:r>
          </a:p>
          <a:p>
            <a:pPr algn="just"/>
            <a:endParaRPr lang="pl-PL" b="0" dirty="0">
              <a:solidFill>
                <a:schemeClr val="tx1"/>
              </a:solidFill>
              <a:latin typeface="Cambria" panose="02040503050406030204" pitchFamily="18" charset="0"/>
              <a:ea typeface="Cambria" panose="02040503050406030204" pitchFamily="18" charset="0"/>
            </a:endParaRPr>
          </a:p>
          <a:p>
            <a:pPr marL="400050" indent="-400050" algn="just">
              <a:buAutoNum type="romanUcPeriod"/>
            </a:pPr>
            <a:r>
              <a:rPr lang="pl-PL" dirty="0">
                <a:solidFill>
                  <a:schemeClr val="tx1"/>
                </a:solidFill>
                <a:latin typeface="Cambria" panose="02040503050406030204" pitchFamily="18" charset="0"/>
                <a:ea typeface="Cambria" panose="02040503050406030204" pitchFamily="18" charset="0"/>
              </a:rPr>
              <a:t>Karalność </a:t>
            </a:r>
            <a:endParaRPr lang="pl-PL" dirty="0" smtClean="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Wykonawcy (osoby fizycznej)</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jeżeli </a:t>
            </a:r>
            <a:r>
              <a:rPr lang="pl-PL" b="0" dirty="0">
                <a:solidFill>
                  <a:schemeClr val="tx1"/>
                </a:solidFill>
                <a:latin typeface="Cambria" panose="02040503050406030204" pitchFamily="18" charset="0"/>
                <a:ea typeface="Cambria" panose="02040503050406030204" pitchFamily="18" charset="0"/>
              </a:rPr>
              <a:t>urzędującego członka jego:</a:t>
            </a:r>
          </a:p>
          <a:p>
            <a:pPr marL="285750" indent="-285750" algn="just">
              <a:buFont typeface="Wingdings" panose="05000000000000000000" pitchFamily="2" charset="2"/>
              <a:buChar char="§"/>
            </a:pPr>
            <a:r>
              <a:rPr lang="pl-PL" b="0" dirty="0" smtClean="0">
                <a:solidFill>
                  <a:schemeClr val="tx1"/>
                </a:solidFill>
                <a:latin typeface="Cambria" panose="02040503050406030204" pitchFamily="18" charset="0"/>
                <a:ea typeface="Cambria" panose="02040503050406030204" pitchFamily="18" charset="0"/>
              </a:rPr>
              <a:t>organu </a:t>
            </a:r>
            <a:r>
              <a:rPr lang="pl-PL" b="0" dirty="0">
                <a:solidFill>
                  <a:schemeClr val="tx1"/>
                </a:solidFill>
                <a:latin typeface="Cambria" panose="02040503050406030204" pitchFamily="18" charset="0"/>
                <a:ea typeface="Cambria" panose="02040503050406030204" pitchFamily="18" charset="0"/>
              </a:rPr>
              <a:t>zarządzającego lub nadzorczego, </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wspólnika spółki w spółce jawnej lub partnerskiej albo komplementariusza w spółce komandytowej lub komandytowo-akcyjnej lub</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prokurenta prawomocnie skazano za przestępstwo, o którym mowa w pkt 1,</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smtClean="0">
                <a:solidFill>
                  <a:schemeClr val="tx1"/>
                </a:solidFill>
                <a:latin typeface="Cambria" panose="02040503050406030204" pitchFamily="18" charset="0"/>
                <a:ea typeface="Cambria" panose="02040503050406030204" pitchFamily="18" charset="0"/>
              </a:rPr>
              <a:t>Ustawa </a:t>
            </a:r>
            <a:r>
              <a:rPr lang="pl-PL" b="0" dirty="0">
                <a:solidFill>
                  <a:schemeClr val="tx1"/>
                </a:solidFill>
                <a:latin typeface="Cambria" panose="02040503050406030204" pitchFamily="18" charset="0"/>
                <a:ea typeface="Cambria" panose="02040503050406030204" pitchFamily="18" charset="0"/>
              </a:rPr>
              <a:t>jednoznacznie wskazuje na „urzędującego członka organu”, a więc wymóg wykazania niekaralności nie dotyczy członka organu, który złożył rezygnację. Jeżeli na dzień uzupełnienia dokumentów członek zarządu złożył rezygnację, nie ma podstaw do oczekiwania, że wykonawca złoży wówczas informację z KRK dotyczącą tej osoby.</a:t>
            </a:r>
          </a:p>
          <a:p>
            <a:pPr algn="just"/>
            <a:r>
              <a:rPr lang="pl-PL" dirty="0">
                <a:solidFill>
                  <a:schemeClr val="tx1"/>
                </a:solidFill>
                <a:latin typeface="Cambria" panose="02040503050406030204" pitchFamily="18" charset="0"/>
                <a:ea typeface="Cambria" panose="02040503050406030204" pitchFamily="18" charset="0"/>
              </a:rPr>
              <a:t>KIO 1796/19</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54650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BLOK 1 </a:t>
            </a:r>
            <a:endParaRPr lang="pl-PL" sz="3600" b="1" dirty="0">
              <a:solidFill>
                <a:srgbClr val="660033"/>
              </a:solidFill>
            </a:endParaRPr>
          </a:p>
        </p:txBody>
      </p:sp>
      <p:sp>
        <p:nvSpPr>
          <p:cNvPr id="3" name="pole tekstowe 2"/>
          <p:cNvSpPr txBox="1"/>
          <p:nvPr/>
        </p:nvSpPr>
        <p:spPr>
          <a:xfrm>
            <a:off x="611560" y="1628800"/>
            <a:ext cx="8075240" cy="2308324"/>
          </a:xfrm>
          <a:prstGeom prst="rect">
            <a:avLst/>
          </a:prstGeom>
          <a:noFill/>
        </p:spPr>
        <p:txBody>
          <a:bodyPr wrap="square" rtlCol="0">
            <a:spAutoFit/>
          </a:bodyPr>
          <a:lstStyle/>
          <a:p>
            <a:pPr algn="ctr"/>
            <a:endParaRPr lang="pl-PL" dirty="0" smtClean="0">
              <a:solidFill>
                <a:schemeClr val="tx1"/>
              </a:solidFill>
              <a:latin typeface="Cambria" panose="02040503050406030204" pitchFamily="18" charset="0"/>
              <a:ea typeface="Cambria" panose="02040503050406030204" pitchFamily="18" charset="0"/>
            </a:endParaRPr>
          </a:p>
          <a:p>
            <a:pPr algn="ctr"/>
            <a:endParaRPr lang="pl-PL" dirty="0">
              <a:solidFill>
                <a:schemeClr val="tx1"/>
              </a:solidFill>
              <a:latin typeface="Cambria" panose="02040503050406030204" pitchFamily="18" charset="0"/>
              <a:ea typeface="Cambria" panose="02040503050406030204" pitchFamily="18" charset="0"/>
            </a:endParaRPr>
          </a:p>
          <a:p>
            <a:pPr algn="ctr"/>
            <a:endParaRPr lang="pl-PL" dirty="0" smtClean="0">
              <a:solidFill>
                <a:schemeClr val="tx1"/>
              </a:solidFill>
              <a:latin typeface="Cambria" panose="02040503050406030204" pitchFamily="18" charset="0"/>
              <a:ea typeface="Cambria" panose="02040503050406030204" pitchFamily="18" charset="0"/>
            </a:endParaRPr>
          </a:p>
          <a:p>
            <a:pPr algn="ctr"/>
            <a:endParaRPr lang="pl-PL" dirty="0">
              <a:solidFill>
                <a:schemeClr val="tx1"/>
              </a:solidFill>
              <a:latin typeface="Cambria" panose="02040503050406030204" pitchFamily="18" charset="0"/>
              <a:ea typeface="Cambria" panose="02040503050406030204" pitchFamily="18" charset="0"/>
            </a:endParaRPr>
          </a:p>
          <a:p>
            <a:pPr algn="ctr"/>
            <a:endParaRPr lang="pl-PL" dirty="0" smtClean="0">
              <a:solidFill>
                <a:schemeClr val="tx1"/>
              </a:solidFill>
              <a:latin typeface="Cambria" panose="02040503050406030204" pitchFamily="18" charset="0"/>
              <a:ea typeface="Cambria" panose="02040503050406030204" pitchFamily="18" charset="0"/>
            </a:endParaRPr>
          </a:p>
          <a:p>
            <a:pPr algn="ctr"/>
            <a:endParaRPr lang="pl-PL" dirty="0">
              <a:solidFill>
                <a:schemeClr val="tx1"/>
              </a:solidFill>
              <a:latin typeface="Cambria" panose="02040503050406030204" pitchFamily="18" charset="0"/>
              <a:ea typeface="Cambria" panose="02040503050406030204" pitchFamily="18" charset="0"/>
            </a:endParaRPr>
          </a:p>
          <a:p>
            <a:pPr algn="ctr"/>
            <a:endParaRPr lang="pl-PL" dirty="0" smtClean="0">
              <a:solidFill>
                <a:schemeClr val="tx1"/>
              </a:solidFill>
              <a:latin typeface="Cambria" panose="02040503050406030204" pitchFamily="18" charset="0"/>
              <a:ea typeface="Cambria" panose="02040503050406030204" pitchFamily="18" charset="0"/>
            </a:endParaRPr>
          </a:p>
          <a:p>
            <a:pPr algn="ctr"/>
            <a:r>
              <a:rPr lang="pl-PL" dirty="0" smtClean="0">
                <a:solidFill>
                  <a:schemeClr val="tx1"/>
                </a:solidFill>
                <a:latin typeface="Cambria" panose="02040503050406030204" pitchFamily="18" charset="0"/>
                <a:ea typeface="Cambria" panose="02040503050406030204" pitchFamily="18" charset="0"/>
              </a:rPr>
              <a:t>Omówienie zasad ogólnych Regulaminu</a:t>
            </a:r>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7099037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693319"/>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Przepis stanowi jednocześnie:</a:t>
            </a:r>
          </a:p>
          <a:p>
            <a:pPr marL="285750" indent="-285750" algn="just">
              <a:buFontTx/>
              <a:buChar char="-"/>
            </a:pPr>
            <a:r>
              <a:rPr lang="pl-PL" dirty="0">
                <a:solidFill>
                  <a:schemeClr val="tx1"/>
                </a:solidFill>
                <a:latin typeface="Cambria" panose="02040503050406030204" pitchFamily="18" charset="0"/>
                <a:ea typeface="Cambria" panose="02040503050406030204" pitchFamily="18" charset="0"/>
              </a:rPr>
              <a:t>lub za odpowiedni czyn zabroniony określony w przepisach prawa obcego – badanie prawa obcego (?!)</a:t>
            </a:r>
          </a:p>
          <a:p>
            <a:pPr marL="285750" indent="-285750" algn="just">
              <a:buFontTx/>
              <a:buChar char="-"/>
            </a:pPr>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W istocie to już się dzieje:</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Mając na uwadze powyższe, w ocenie składu rozpoznającego spór, treść zaświadczeń złożonych przez przystępującego, zgodnie z którą FBI nie wyklucza karalności na poziomie stanowym lub lokalnym, powoduje, że nie wykazano w sposób prawidłowy niekaralności osób, będących członkami organu zarządzającego ….</a:t>
            </a:r>
          </a:p>
          <a:p>
            <a:pPr algn="just"/>
            <a:r>
              <a:rPr lang="pl-PL" b="0" dirty="0">
                <a:solidFill>
                  <a:schemeClr val="tx1"/>
                </a:solidFill>
                <a:latin typeface="Cambria" panose="02040503050406030204" pitchFamily="18" charset="0"/>
                <a:ea typeface="Cambria" panose="02040503050406030204" pitchFamily="18" charset="0"/>
              </a:rPr>
              <a:t>KIO 420/19.</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4541093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247317"/>
          </a:xfrm>
          <a:prstGeom prst="rect">
            <a:avLst/>
          </a:prstGeom>
          <a:noFill/>
        </p:spPr>
        <p:txBody>
          <a:bodyPr wrap="square" rtlCol="0">
            <a:spAutoFit/>
          </a:bodyPr>
          <a:lstStyle/>
          <a:p>
            <a:pPr algn="just"/>
            <a:r>
              <a:rPr lang="pl-PL" b="0" dirty="0">
                <a:solidFill>
                  <a:schemeClr val="tx1"/>
                </a:solidFill>
                <a:latin typeface="Cambria" panose="02040503050406030204" pitchFamily="18" charset="0"/>
                <a:ea typeface="Cambria" panose="02040503050406030204" pitchFamily="18" charset="0"/>
              </a:rPr>
              <a:t>W przypadku podmiotów krajowych – badanie tej przesłanki nie nastręcza większych trudności.</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W przypadku podmiotów zagranicznych lub podmiotów krajowych z cudzoziemcami – niejednokrotnie jest to bardzo trudne zadanie. </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Przykład 1: </a:t>
            </a:r>
          </a:p>
          <a:p>
            <a:pPr algn="just"/>
            <a:r>
              <a:rPr lang="pl-PL" b="0" dirty="0">
                <a:solidFill>
                  <a:schemeClr val="tx1"/>
                </a:solidFill>
                <a:latin typeface="Cambria" panose="02040503050406030204" pitchFamily="18" charset="0"/>
                <a:ea typeface="Cambria" panose="02040503050406030204" pitchFamily="18" charset="0"/>
              </a:rPr>
              <a:t>Spółka z siedzibą we Francji.</a:t>
            </a:r>
          </a:p>
          <a:p>
            <a:pPr algn="just"/>
            <a:r>
              <a:rPr lang="pl-PL" b="0" dirty="0">
                <a:solidFill>
                  <a:schemeClr val="tx1"/>
                </a:solidFill>
                <a:latin typeface="Cambria" panose="02040503050406030204" pitchFamily="18" charset="0"/>
                <a:ea typeface="Cambria" panose="02040503050406030204" pitchFamily="18" charset="0"/>
              </a:rPr>
              <a:t>Członkowie zarządu – Francuz, Japończyk, Anglik</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Przykład 2:</a:t>
            </a:r>
          </a:p>
          <a:p>
            <a:pPr algn="just"/>
            <a:r>
              <a:rPr lang="pl-PL" b="0" dirty="0">
                <a:solidFill>
                  <a:schemeClr val="tx1"/>
                </a:solidFill>
                <a:latin typeface="Cambria" panose="02040503050406030204" pitchFamily="18" charset="0"/>
                <a:ea typeface="Cambria" panose="02040503050406030204" pitchFamily="18" charset="0"/>
              </a:rPr>
              <a:t>Spółka z siedzibą w Polsce. </a:t>
            </a:r>
          </a:p>
          <a:p>
            <a:pPr algn="just"/>
            <a:r>
              <a:rPr lang="pl-PL" b="0" dirty="0">
                <a:solidFill>
                  <a:schemeClr val="tx1"/>
                </a:solidFill>
                <a:latin typeface="Cambria" panose="02040503050406030204" pitchFamily="18" charset="0"/>
                <a:ea typeface="Cambria" panose="02040503050406030204" pitchFamily="18" charset="0"/>
              </a:rPr>
              <a:t>Członek zarządu z Węgier. </a:t>
            </a:r>
          </a:p>
          <a:p>
            <a:pPr algn="just"/>
            <a:r>
              <a:rPr lang="pl-PL" b="0" dirty="0">
                <a:solidFill>
                  <a:schemeClr val="tx1"/>
                </a:solidFill>
                <a:latin typeface="Cambria" panose="02040503050406030204" pitchFamily="18" charset="0"/>
                <a:ea typeface="Cambria" panose="02040503050406030204" pitchFamily="18" charset="0"/>
              </a:rPr>
              <a:t>Członek rady nadzorczej z Hiszpanii. </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3168362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Wniosek:</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Badanie prawodawstwa tych państw – przede wszystkim problem z ustaleniem, jakie dokumenty potwierdzają niekaralność.  </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Z jakich narzędzi możemy korzystać?</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e-</a:t>
            </a:r>
            <a:r>
              <a:rPr lang="pl-PL" b="0" dirty="0" err="1">
                <a:solidFill>
                  <a:schemeClr val="tx1"/>
                </a:solidFill>
                <a:latin typeface="Cambria" panose="02040503050406030204" pitchFamily="18" charset="0"/>
                <a:ea typeface="Cambria" panose="02040503050406030204" pitchFamily="18" charset="0"/>
              </a:rPr>
              <a:t>Certis</a:t>
            </a:r>
            <a:r>
              <a:rPr lang="pl-PL" b="0" dirty="0">
                <a:solidFill>
                  <a:schemeClr val="tx1"/>
                </a:solidFill>
                <a:latin typeface="Cambria" panose="02040503050406030204" pitchFamily="18" charset="0"/>
                <a:ea typeface="Cambria" panose="02040503050406030204" pitchFamily="18" charset="0"/>
              </a:rPr>
              <a:t> - to system informacyjny umożliwiający identyfikację różnych certyfikatów i zaświadczeń wymaganych najczęściej w postępowaniach o udzielenie zamówienia w państwach członkowskich UE, jednym z krajów kandydujących (Turcja) oraz trzech krajach należących do EOG (Islandia, Liechtenstein i Norwegia).</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hlinkClick r:id="rId3"/>
              </a:rPr>
              <a:t>https://e-justice.europa.eu/home.do?action=home&amp;plang=pl</a:t>
            </a:r>
            <a:r>
              <a:rPr lang="pl-PL" b="0" dirty="0">
                <a:solidFill>
                  <a:schemeClr val="tx1"/>
                </a:solidFill>
                <a:latin typeface="Cambria" panose="02040503050406030204" pitchFamily="18" charset="0"/>
                <a:ea typeface="Cambria" panose="02040503050406030204" pitchFamily="18" charset="0"/>
              </a:rPr>
              <a:t> – rejestry handlowe w państwach członkowskich, rejestry upadłości. </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2482370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693319"/>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Brak zaległości w podatkach / ZUS</a:t>
            </a:r>
          </a:p>
          <a:p>
            <a:pPr algn="just"/>
            <a:endParaRPr lang="pl-PL" b="0" dirty="0">
              <a:solidFill>
                <a:schemeClr val="tx1"/>
              </a:solidFill>
              <a:latin typeface="Cambria" panose="02040503050406030204" pitchFamily="18" charset="0"/>
              <a:ea typeface="Cambria" panose="02040503050406030204" pitchFamily="18" charset="0"/>
            </a:endParaRPr>
          </a:p>
          <a:p>
            <a:pPr marL="342900" indent="-342900" algn="just">
              <a:buFont typeface="+mj-lt"/>
              <a:buAutoNum type="arabicPeriod" startAt="2"/>
            </a:pPr>
            <a:r>
              <a:rPr lang="pl-PL" b="0" dirty="0">
                <a:solidFill>
                  <a:schemeClr val="tx1"/>
                </a:solidFill>
                <a:latin typeface="Cambria" panose="02040503050406030204" pitchFamily="18" charset="0"/>
                <a:ea typeface="Cambria" panose="02040503050406030204" pitchFamily="18" charset="0"/>
              </a:rPr>
              <a:t>wobec którego wydano prawomocny wyrok sądu lub ostateczną decyzję administracyjną o zaleganiu z uiszczeniem podatków, opłat lub składek na ubezpieczenie społeczne lub zdrowotne, chyba że wykonawca odpowiednio przed upływem terminu do składania wniosków o dopuszczenie do udziału w postępowaniu albo przed upływem terminu składania ofert dokonał płatności należnych podatków, opłat lub składek na ubezpieczenie społeczne lub zdrowotne wraz z odsetkami lub grzywnami lub zawarł wiążące porozumienie w sprawie spłaty tych należności;</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Bardzo istotna zmiana – moment dokonania płatności !!!</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2108477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139321"/>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Środek zapobiegawczy </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 wobec, którego orzeczono zakaz ubiegania się o zamówienie publiczne.</a:t>
            </a: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Art.  276.  KPK</a:t>
            </a:r>
          </a:p>
          <a:p>
            <a:pPr algn="just"/>
            <a:r>
              <a:rPr lang="pl-PL" b="0" dirty="0">
                <a:solidFill>
                  <a:schemeClr val="tx1"/>
                </a:solidFill>
                <a:latin typeface="Cambria" panose="02040503050406030204" pitchFamily="18" charset="0"/>
                <a:ea typeface="Cambria" panose="02040503050406030204" pitchFamily="18" charset="0"/>
              </a:rPr>
              <a:t>Tytułem środka zapobiegawczego można zawiesić oskarżonego w czynnościach służbowych lub w wykonywaniu zawodu albo nakazać powstrzymanie się od określonej działalności lub od prowadzenia określonego rodzaju pojazdów, lub zakazać ubiegania się o zamówienia publiczne na czas trwania postępowania.</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0373585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2862322"/>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Zakłócenie konkurencji </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Tx/>
              <a:buChar char="-"/>
            </a:pPr>
            <a:r>
              <a:rPr lang="pl-PL" b="0" dirty="0">
                <a:solidFill>
                  <a:schemeClr val="tx1"/>
                </a:solidFill>
                <a:latin typeface="Cambria" panose="02040503050406030204" pitchFamily="18" charset="0"/>
                <a:ea typeface="Cambria" panose="02040503050406030204" pitchFamily="18" charset="0"/>
              </a:rPr>
              <a:t>jeżeli zamawiający może stwierdzić, na podstawie wiarygodnych przesłanek, że wykonawca zawarł z innymi wykonawcami porozumienie mające na celu zakłócenie konkurencji, w szczególności jeżeli należąc do tej samej grupy kapitałowej w rozumieniu </a:t>
            </a:r>
            <a:r>
              <a:rPr lang="pl-PL" b="0" dirty="0">
                <a:solidFill>
                  <a:schemeClr val="tx1"/>
                </a:solidFill>
                <a:latin typeface="Cambria" panose="02040503050406030204" pitchFamily="18" charset="0"/>
                <a:ea typeface="Cambria" panose="02040503050406030204" pitchFamily="18" charset="0"/>
                <a:hlinkClick r:id="rId3"/>
              </a:rPr>
              <a:t>ustawy</a:t>
            </a:r>
            <a:r>
              <a:rPr lang="pl-PL" b="0" dirty="0">
                <a:solidFill>
                  <a:schemeClr val="tx1"/>
                </a:solidFill>
                <a:latin typeface="Cambria" panose="02040503050406030204" pitchFamily="18" charset="0"/>
                <a:ea typeface="Cambria" panose="02040503050406030204" pitchFamily="18" charset="0"/>
              </a:rPr>
              <a:t> z dnia 16 lutego 2007 r. o ochronie konkurencji i konsumentów, złożyli odrębne oferty, oferty częściowe lub wnioski o dopuszczenie do udziału w postępowaniu, </a:t>
            </a:r>
            <a:r>
              <a:rPr lang="pl-PL" dirty="0">
                <a:solidFill>
                  <a:schemeClr val="tx1"/>
                </a:solidFill>
                <a:latin typeface="Cambria" panose="02040503050406030204" pitchFamily="18" charset="0"/>
                <a:ea typeface="Cambria" panose="02040503050406030204" pitchFamily="18" charset="0"/>
              </a:rPr>
              <a:t>chyba że wykażą, że przygotowali te oferty lub wnioski niezależnie od siebie.</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9799083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416320"/>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Doradztwo lub inne zaangażowanie w przygotowanie postępowania </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jeżeli, w przypadkach, o których mowa w art. 85 ust. 1, doszło do zakłócenia konkurencji wynikającego z wcześniejszego zaangażowania tego wykonawcy lub podmiotu, który należy z wykonawcą do tej samej grupy kapitałowej w rozumieniu </a:t>
            </a:r>
            <a:r>
              <a:rPr lang="pl-PL" b="0" dirty="0">
                <a:solidFill>
                  <a:schemeClr val="tx1"/>
                </a:solidFill>
                <a:latin typeface="Cambria" panose="02040503050406030204" pitchFamily="18" charset="0"/>
                <a:ea typeface="Cambria" panose="02040503050406030204" pitchFamily="18" charset="0"/>
                <a:hlinkClick r:id="rId3"/>
              </a:rPr>
              <a:t>ustawy</a:t>
            </a:r>
            <a:r>
              <a:rPr lang="pl-PL" b="0" dirty="0">
                <a:solidFill>
                  <a:schemeClr val="tx1"/>
                </a:solidFill>
                <a:latin typeface="Cambria" panose="02040503050406030204" pitchFamily="18" charset="0"/>
                <a:ea typeface="Cambria" panose="02040503050406030204" pitchFamily="18" charset="0"/>
              </a:rPr>
              <a:t> z dnia 16 lutego 2007 r. o ochronie konkurencji i konsumentów, </a:t>
            </a:r>
            <a:r>
              <a:rPr lang="pl-PL" dirty="0">
                <a:solidFill>
                  <a:schemeClr val="tx1"/>
                </a:solidFill>
                <a:latin typeface="Cambria" panose="02040503050406030204" pitchFamily="18" charset="0"/>
                <a:ea typeface="Cambria" panose="02040503050406030204" pitchFamily="18" charset="0"/>
              </a:rPr>
              <a:t>chyba że spowodowane tym zakłócenie konkurencji może być wyeliminowane w inny sposób niż przez wykluczenie wykonawcy z udziału w postępowaniu o udzielenie zamówienia.</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Ja</a:t>
            </a:r>
            <a:r>
              <a:rPr lang="pl-PL" dirty="0">
                <a:solidFill>
                  <a:schemeClr val="tx1"/>
                </a:solidFill>
                <a:latin typeface="Cambria" panose="02040503050406030204" pitchFamily="18" charset="0"/>
                <a:ea typeface="Cambria" panose="02040503050406030204" pitchFamily="18" charset="0"/>
              </a:rPr>
              <a:t>k wyeliminować ryzyko zakłócenia konkurencji? </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3330231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970318"/>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Nowa podstawa wykluczenia – udaremnianie lub utrudnianie stwierdzenia przestępnego pochodzenia pieniędzy / ukrywanie ich pochodzenia </a:t>
            </a:r>
          </a:p>
          <a:p>
            <a:pPr algn="just"/>
            <a:r>
              <a:rPr lang="pl-PL" b="0" dirty="0">
                <a:solidFill>
                  <a:schemeClr val="tx1"/>
                </a:solidFill>
                <a:latin typeface="Cambria" panose="02040503050406030204" pitchFamily="18" charset="0"/>
                <a:ea typeface="Cambria" panose="02040503050406030204" pitchFamily="18" charset="0"/>
              </a:rPr>
              <a:t/>
            </a:r>
            <a:br>
              <a:rPr lang="pl-PL" b="0" dirty="0">
                <a:solidFill>
                  <a:schemeClr val="tx1"/>
                </a:solidFill>
                <a:latin typeface="Cambria" panose="02040503050406030204" pitchFamily="18" charset="0"/>
                <a:ea typeface="Cambria" panose="02040503050406030204" pitchFamily="18" charset="0"/>
              </a:rPr>
            </a:br>
            <a:r>
              <a:rPr lang="pl-PL" b="0" dirty="0">
                <a:solidFill>
                  <a:schemeClr val="tx1"/>
                </a:solidFill>
                <a:latin typeface="Cambria" panose="02040503050406030204" pitchFamily="18" charset="0"/>
                <a:ea typeface="Cambria" panose="02040503050406030204" pitchFamily="18" charset="0"/>
              </a:rPr>
              <a:t>Z postępowania o udzielenie zamówienia, w przypadku zamówienia o wartości równej lub przekraczającej wyrażoną w złotych równowartość kwoty dla robót budowlanych - 20 000 000 euro, a dla dostaw lub usług - 10 000 000 euro, wyklucza się wykonawcę, który udaremnia lub utrudnia stwierdzenie przestępnego pochodzenia pieniędzy lub ukrywa ich pochodzenie, w związku z brakiem możliwości ustalenia beneficjenta rzeczywistego, w rozumieniu </a:t>
            </a:r>
            <a:r>
              <a:rPr lang="pl-PL" b="0" dirty="0">
                <a:solidFill>
                  <a:schemeClr val="tx1"/>
                </a:solidFill>
                <a:latin typeface="Cambria" panose="02040503050406030204" pitchFamily="18" charset="0"/>
                <a:ea typeface="Cambria" panose="02040503050406030204" pitchFamily="18" charset="0"/>
                <a:hlinkClick r:id="rId3"/>
              </a:rPr>
              <a:t>art. 2 ust. 2 pkt 1</a:t>
            </a:r>
            <a:r>
              <a:rPr lang="pl-PL" b="0" dirty="0">
                <a:solidFill>
                  <a:schemeClr val="tx1"/>
                </a:solidFill>
                <a:latin typeface="Cambria" panose="02040503050406030204" pitchFamily="18" charset="0"/>
                <a:ea typeface="Cambria" panose="02040503050406030204" pitchFamily="18" charset="0"/>
              </a:rPr>
              <a:t> ustawy z dnia 1 marca 2018 r. o przeciwdziałaniu praniu pieniędzy oraz finansowaniu terroryzmu.</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Centralny Rejestr Beneficjentów Rzeczywistych </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8009180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Fakultatywne podstawy wykluczenia </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Zamawiający może wykluczyć wykonawcę:</a:t>
            </a:r>
          </a:p>
          <a:p>
            <a:pPr algn="just"/>
            <a:endParaRPr lang="pl-PL" dirty="0">
              <a:solidFill>
                <a:schemeClr val="tx1"/>
              </a:solidFill>
              <a:latin typeface="Cambria" panose="02040503050406030204" pitchFamily="18" charset="0"/>
              <a:ea typeface="Cambria" panose="02040503050406030204" pitchFamily="18" charset="0"/>
            </a:endParaRPr>
          </a:p>
          <a:p>
            <a:pPr marL="400050" indent="-400050" algn="just">
              <a:buAutoNum type="romanUcPeriod"/>
            </a:pPr>
            <a:r>
              <a:rPr lang="pl-PL" dirty="0">
                <a:solidFill>
                  <a:schemeClr val="tx1"/>
                </a:solidFill>
                <a:latin typeface="Cambria" panose="02040503050406030204" pitchFamily="18" charset="0"/>
                <a:ea typeface="Cambria" panose="02040503050406030204" pitchFamily="18" charset="0"/>
              </a:rPr>
              <a:t>naruszenie obowiązków dotyczących płatności podatków, opłat, składek ZUS </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który naruszył obowiązki dotyczące płatności podatków, opłat lub składek na ubezpieczenia społeczne lub zdrowotne, z wyjątkiem przypadku, o którym mowa w art. 108 ust. 1 pkt 3, chyba że wykonawca odpowiednio przed upływem terminu do składania wniosków o dopuszczenie do udziału w postępowaniu albo przed upływem terminu składania ofert dokonał płatności należnych podatków, opłat lub składek na ubezpieczenia społeczne lub zdrowotne wraz z odsetkami lub grzywnami lub zawarł wiążące porozumienie w sprawie spłaty tych należności;</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9587221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5109091"/>
          </a:xfrm>
          <a:prstGeom prst="rect">
            <a:avLst/>
          </a:prstGeom>
          <a:noFill/>
        </p:spPr>
        <p:txBody>
          <a:bodyPr wrap="square" rtlCol="0">
            <a:spAutoFit/>
          </a:bodyPr>
          <a:lstStyle/>
          <a:p>
            <a:pPr algn="just"/>
            <a:r>
              <a:rPr lang="pl-PL" b="0" dirty="0">
                <a:solidFill>
                  <a:schemeClr val="tx1"/>
                </a:solidFill>
                <a:latin typeface="Cambria" panose="02040503050406030204" pitchFamily="18" charset="0"/>
                <a:ea typeface="Cambria" panose="02040503050406030204" pitchFamily="18" charset="0"/>
              </a:rPr>
              <a:t>Naruszenie obowiązków w dziedzinie ochrony środowiska, prawa socjalnego lub </a:t>
            </a:r>
            <a:r>
              <a:rPr lang="pl-PL" dirty="0">
                <a:solidFill>
                  <a:schemeClr val="tx1"/>
                </a:solidFill>
                <a:latin typeface="Cambria" panose="02040503050406030204" pitchFamily="18" charset="0"/>
                <a:ea typeface="Cambria" panose="02040503050406030204" pitchFamily="18" charset="0"/>
              </a:rPr>
              <a:t>prawa pracy</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Likwidacja</a:t>
            </a:r>
            <a:r>
              <a:rPr lang="pl-PL" dirty="0">
                <a:solidFill>
                  <a:schemeClr val="tx1"/>
                </a:solidFill>
                <a:latin typeface="Cambria" panose="02040503050406030204" pitchFamily="18" charset="0"/>
                <a:ea typeface="Cambria" panose="02040503050406030204" pitchFamily="18" charset="0"/>
              </a:rPr>
              <a:t>, upadłość itp. </a:t>
            </a:r>
          </a:p>
          <a:p>
            <a:pPr algn="just"/>
            <a:endParaRPr lang="pl-PL" sz="1000" b="0" dirty="0">
              <a:solidFill>
                <a:schemeClr val="tx1"/>
              </a:solidFill>
              <a:latin typeface="Cambria" panose="02040503050406030204" pitchFamily="18" charset="0"/>
              <a:ea typeface="Cambria" panose="02040503050406030204" pitchFamily="18" charset="0"/>
            </a:endParaRPr>
          </a:p>
          <a:p>
            <a:pPr marL="285750" indent="-285750" algn="just">
              <a:buFontTx/>
              <a:buChar char="-"/>
            </a:pPr>
            <a:r>
              <a:rPr lang="pl-PL" b="0" dirty="0">
                <a:solidFill>
                  <a:schemeClr val="tx1"/>
                </a:solidFill>
                <a:latin typeface="Cambria" panose="02040503050406030204" pitchFamily="18" charset="0"/>
                <a:ea typeface="Cambria" panose="02040503050406030204" pitchFamily="18" charset="0"/>
              </a:rPr>
              <a:t>w stosunku do którego otwarto likwidację, ogłoszono upadłość, którego aktywami zarządza likwidator lub sąd, zawarł układ z wierzycielami, którego działalność gospodarcza jest zawieszona albo znajduje się on w innej tego rodzaju sytuacji wynikającej z podobnej procedury przewidzianej w przepisach miejsca wszczęcia tej procedury;</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Naruszenie </a:t>
            </a:r>
            <a:r>
              <a:rPr lang="pl-PL" dirty="0">
                <a:solidFill>
                  <a:schemeClr val="tx1"/>
                </a:solidFill>
                <a:latin typeface="Cambria" panose="02040503050406030204" pitchFamily="18" charset="0"/>
                <a:ea typeface="Cambria" panose="02040503050406030204" pitchFamily="18" charset="0"/>
              </a:rPr>
              <a:t>obowiązków zawodowych </a:t>
            </a:r>
          </a:p>
          <a:p>
            <a:pPr algn="just"/>
            <a:endParaRPr lang="pl-PL" sz="1000" b="0" dirty="0">
              <a:solidFill>
                <a:schemeClr val="tx1"/>
              </a:solidFill>
              <a:latin typeface="Cambria" panose="02040503050406030204" pitchFamily="18" charset="0"/>
              <a:ea typeface="Cambria" panose="02040503050406030204" pitchFamily="18" charset="0"/>
            </a:endParaRPr>
          </a:p>
          <a:p>
            <a:pPr marL="285750" indent="-285750" algn="just">
              <a:buFontTx/>
              <a:buChar char="-"/>
            </a:pPr>
            <a:r>
              <a:rPr lang="pl-PL" b="0" dirty="0">
                <a:solidFill>
                  <a:schemeClr val="tx1"/>
                </a:solidFill>
                <a:latin typeface="Cambria" panose="02040503050406030204" pitchFamily="18" charset="0"/>
                <a:ea typeface="Cambria" panose="02040503050406030204" pitchFamily="18" charset="0"/>
              </a:rPr>
              <a:t>który w sposób zawiniony poważnie naruszył obowiązki zawodowe, co podważa jego uczciwość, w szczególności gdy wykonawca w wyniku zamierzonego działania lub rażącego niedbalstwa nie wykonał lub nienależycie wykonał zamówienie, co zamawiający jest w stanie wykazać za pomocą stosownych dowodów</a:t>
            </a:r>
            <a:r>
              <a:rPr lang="pl-PL" b="0" dirty="0" smtClean="0">
                <a:solidFill>
                  <a:schemeClr val="tx1"/>
                </a:solidFill>
                <a:latin typeface="Cambria" panose="02040503050406030204" pitchFamily="18" charset="0"/>
                <a:ea typeface="Cambria" panose="02040503050406030204" pitchFamily="18" charset="0"/>
              </a:rPr>
              <a:t>;</a:t>
            </a:r>
            <a:endParaRPr lang="pl-PL" dirty="0">
              <a:latin typeface="Cambria" panose="02040503050406030204" pitchFamily="18" charset="0"/>
              <a:ea typeface="Cambria" panose="02040503050406030204" pitchFamily="18" charset="0"/>
            </a:endParaRP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23364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PLANOWANIE </a:t>
            </a:r>
            <a:endParaRPr lang="pl-PL" sz="3600" b="1" dirty="0">
              <a:solidFill>
                <a:srgbClr val="660033"/>
              </a:solidFill>
            </a:endParaRPr>
          </a:p>
        </p:txBody>
      </p:sp>
      <p:sp>
        <p:nvSpPr>
          <p:cNvPr id="3" name="pole tekstowe 2"/>
          <p:cNvSpPr txBox="1"/>
          <p:nvPr/>
        </p:nvSpPr>
        <p:spPr>
          <a:xfrm>
            <a:off x="611560" y="1844824"/>
            <a:ext cx="8075240" cy="3693319"/>
          </a:xfrm>
          <a:prstGeom prst="rect">
            <a:avLst/>
          </a:prstGeom>
          <a:noFill/>
        </p:spPr>
        <p:txBody>
          <a:bodyPr wrap="square" rtlCol="0">
            <a:spAutoFit/>
          </a:bodyPr>
          <a:lstStyle/>
          <a:p>
            <a:pPr algn="just"/>
            <a:r>
              <a:rPr lang="pl-PL" dirty="0" smtClean="0">
                <a:solidFill>
                  <a:schemeClr val="tx1"/>
                </a:solidFill>
                <a:latin typeface="Cambria" panose="02040503050406030204" pitchFamily="18" charset="0"/>
                <a:ea typeface="Cambria" panose="02040503050406030204" pitchFamily="18" charset="0"/>
              </a:rPr>
              <a:t>Art. 23 </a:t>
            </a:r>
            <a:r>
              <a:rPr lang="pl-PL" dirty="0" err="1" smtClean="0">
                <a:solidFill>
                  <a:schemeClr val="tx1"/>
                </a:solidFill>
                <a:latin typeface="Cambria" panose="02040503050406030204" pitchFamily="18" charset="0"/>
                <a:ea typeface="Cambria" panose="02040503050406030204" pitchFamily="18" charset="0"/>
              </a:rPr>
              <a:t>Pzp</a:t>
            </a:r>
            <a:r>
              <a:rPr lang="pl-PL" dirty="0" smtClean="0">
                <a:solidFill>
                  <a:schemeClr val="tx1"/>
                </a:solidFill>
                <a:latin typeface="Cambria" panose="02040503050406030204" pitchFamily="18" charset="0"/>
                <a:ea typeface="Cambria" panose="02040503050406030204" pitchFamily="18" charset="0"/>
              </a:rPr>
              <a:t> </a:t>
            </a:r>
          </a:p>
          <a:p>
            <a:pPr algn="just"/>
            <a:endParaRPr lang="pl-PL" dirty="0" smtClean="0">
              <a:solidFill>
                <a:schemeClr val="tx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Obowiązek sporządzenia planu postępowań </a:t>
            </a:r>
            <a:r>
              <a:rPr lang="pl-PL" dirty="0" smtClean="0">
                <a:solidFill>
                  <a:schemeClr val="tx1"/>
                </a:solidFill>
                <a:latin typeface="Cambria" panose="02040503050406030204" pitchFamily="18" charset="0"/>
                <a:ea typeface="Cambria" panose="02040503050406030204" pitchFamily="18" charset="0"/>
              </a:rPr>
              <a:t>w przypadku zamawiających publicznych.</a:t>
            </a:r>
          </a:p>
          <a:p>
            <a:pPr marL="285750" indent="-285750" algn="just">
              <a:buFont typeface="Arial" panose="020B0604020202020204" pitchFamily="34" charset="0"/>
              <a:buChar char="•"/>
            </a:pPr>
            <a:r>
              <a:rPr lang="pl-PL" b="0" u="sng" dirty="0" smtClean="0">
                <a:solidFill>
                  <a:schemeClr val="tx1"/>
                </a:solidFill>
                <a:latin typeface="Cambria" panose="02040503050406030204" pitchFamily="18" charset="0"/>
                <a:ea typeface="Cambria" panose="02040503050406030204" pitchFamily="18" charset="0"/>
              </a:rPr>
              <a:t>30 dni </a:t>
            </a:r>
            <a:r>
              <a:rPr lang="pl-PL" b="0" dirty="0" smtClean="0">
                <a:solidFill>
                  <a:schemeClr val="tx1"/>
                </a:solidFill>
                <a:latin typeface="Cambria" panose="02040503050406030204" pitchFamily="18" charset="0"/>
                <a:ea typeface="Cambria" panose="02040503050406030204" pitchFamily="18" charset="0"/>
              </a:rPr>
              <a:t>od dnia przyjęcia budżetu lub planu finansowego </a:t>
            </a:r>
          </a:p>
          <a:p>
            <a:pPr marL="285750"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Obowiązek zamieszczenia planu </a:t>
            </a:r>
            <a:r>
              <a:rPr lang="pl-PL" b="0" u="sng" dirty="0" smtClean="0">
                <a:solidFill>
                  <a:schemeClr val="tx1"/>
                </a:solidFill>
                <a:latin typeface="Cambria" panose="02040503050406030204" pitchFamily="18" charset="0"/>
                <a:ea typeface="Cambria" panose="02040503050406030204" pitchFamily="18" charset="0"/>
              </a:rPr>
              <a:t>w BZP oraz na stronie internetowej Zamawiającego.</a:t>
            </a:r>
          </a:p>
          <a:p>
            <a:pPr algn="just"/>
            <a:endParaRPr lang="pl-PL" b="0" u="sng" dirty="0" smtClean="0">
              <a:solidFill>
                <a:schemeClr val="tx1"/>
              </a:solidFill>
              <a:latin typeface="Cambria" panose="02040503050406030204" pitchFamily="18" charset="0"/>
              <a:ea typeface="Cambria" panose="02040503050406030204" pitchFamily="18" charset="0"/>
            </a:endParaRPr>
          </a:p>
          <a:p>
            <a:pPr algn="just"/>
            <a:r>
              <a:rPr lang="pl-PL" b="0" u="sng" dirty="0" smtClean="0">
                <a:solidFill>
                  <a:schemeClr val="tx1"/>
                </a:solidFill>
                <a:latin typeface="Cambria" panose="02040503050406030204" pitchFamily="18" charset="0"/>
                <a:ea typeface="Cambria" panose="02040503050406030204" pitchFamily="18" charset="0"/>
              </a:rPr>
              <a:t>Zamawiający publiczni – kwalifikacja podmiotowa (art. 4 </a:t>
            </a:r>
            <a:r>
              <a:rPr lang="pl-PL" b="0" u="sng" dirty="0" err="1" smtClean="0">
                <a:solidFill>
                  <a:schemeClr val="tx1"/>
                </a:solidFill>
                <a:latin typeface="Cambria" panose="02040503050406030204" pitchFamily="18" charset="0"/>
                <a:ea typeface="Cambria" panose="02040503050406030204" pitchFamily="18" charset="0"/>
              </a:rPr>
              <a:t>Pzp</a:t>
            </a:r>
            <a:r>
              <a:rPr lang="pl-PL" b="0" u="sng" dirty="0" smtClean="0">
                <a:solidFill>
                  <a:schemeClr val="tx1"/>
                </a:solidFill>
                <a:latin typeface="Cambria" panose="02040503050406030204" pitchFamily="18" charset="0"/>
                <a:ea typeface="Cambria" panose="02040503050406030204" pitchFamily="18" charset="0"/>
              </a:rPr>
              <a:t>)</a:t>
            </a:r>
          </a:p>
          <a:p>
            <a:pPr marL="285750" indent="-285750" algn="just">
              <a:buFont typeface="Arial" panose="020B0604020202020204" pitchFamily="34" charset="0"/>
              <a:buChar char="•"/>
            </a:pPr>
            <a:r>
              <a:rPr lang="pl-PL" b="0" dirty="0">
                <a:solidFill>
                  <a:schemeClr val="tx1"/>
                </a:solidFill>
                <a:latin typeface="Cambria" panose="02040503050406030204" pitchFamily="18" charset="0"/>
                <a:ea typeface="Cambria" panose="02040503050406030204" pitchFamily="18" charset="0"/>
              </a:rPr>
              <a:t>m</a:t>
            </a:r>
            <a:r>
              <a:rPr lang="pl-PL" b="0" dirty="0" smtClean="0">
                <a:solidFill>
                  <a:schemeClr val="tx1"/>
                </a:solidFill>
                <a:latin typeface="Cambria" panose="02040503050406030204" pitchFamily="18" charset="0"/>
                <a:ea typeface="Cambria" panose="02040503050406030204" pitchFamily="18" charset="0"/>
              </a:rPr>
              <a:t>.in. jednostki sektora finansów publicznych </a:t>
            </a:r>
          </a:p>
          <a:p>
            <a:pPr marL="742950" lvl="1" indent="-285750" algn="just">
              <a:buFont typeface="Arial" panose="020B0604020202020204" pitchFamily="34" charset="0"/>
              <a:buChar char="•"/>
            </a:pPr>
            <a:r>
              <a:rPr lang="pl-PL" b="0" dirty="0" smtClean="0">
                <a:solidFill>
                  <a:schemeClr val="tx1"/>
                </a:solidFill>
                <a:latin typeface="Cambria" panose="02040503050406030204" pitchFamily="18" charset="0"/>
                <a:ea typeface="Cambria" panose="02040503050406030204" pitchFamily="18" charset="0"/>
              </a:rPr>
              <a:t>art. 9 pkt 11 ustawy o finansach publicznych – </a:t>
            </a:r>
            <a:r>
              <a:rPr lang="pl-PL" dirty="0" smtClean="0">
                <a:solidFill>
                  <a:schemeClr val="tx1"/>
                </a:solidFill>
                <a:latin typeface="Cambria" panose="02040503050406030204" pitchFamily="18" charset="0"/>
                <a:ea typeface="Cambria" panose="02040503050406030204" pitchFamily="18" charset="0"/>
              </a:rPr>
              <a:t>uczelnie publiczne</a:t>
            </a:r>
            <a:endParaRPr lang="pl-PL" dirty="0">
              <a:solidFill>
                <a:schemeClr val="tx1"/>
              </a:solidFill>
              <a:latin typeface="Cambria" panose="02040503050406030204" pitchFamily="18" charset="0"/>
              <a:ea typeface="Cambria" panose="02040503050406030204" pitchFamily="18" charset="0"/>
            </a:endParaRPr>
          </a:p>
          <a:p>
            <a:pPr algn="just"/>
            <a:endParaRPr lang="pl-PL" b="0" u="sng" dirty="0" smtClean="0">
              <a:solidFill>
                <a:schemeClr val="tx1"/>
              </a:solidFill>
              <a:latin typeface="Cambria" panose="02040503050406030204" pitchFamily="18" charset="0"/>
              <a:ea typeface="Cambria" panose="02040503050406030204" pitchFamily="18" charset="0"/>
            </a:endParaRPr>
          </a:p>
          <a:p>
            <a:pPr algn="just"/>
            <a:endParaRPr lang="pl-PL" b="0" u="sng"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6916972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247317"/>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Konflikt interesów </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Tx/>
              <a:buChar char="-"/>
            </a:pPr>
            <a:r>
              <a:rPr lang="pl-PL" b="0" dirty="0">
                <a:solidFill>
                  <a:schemeClr val="tx1"/>
                </a:solidFill>
                <a:latin typeface="Cambria" panose="02040503050406030204" pitchFamily="18" charset="0"/>
                <a:ea typeface="Cambria" panose="02040503050406030204" pitchFamily="18" charset="0"/>
              </a:rPr>
              <a:t>jeżeli występuje konflikt interesów w rozumieniu art. 56 ust. 2, którego nie można skutecznie wyeliminować w inny sposób niż przez wykluczenie wykonawcy;</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smtClean="0">
                <a:solidFill>
                  <a:schemeClr val="tx1"/>
                </a:solidFill>
                <a:latin typeface="Cambria" panose="02040503050406030204" pitchFamily="18" charset="0"/>
                <a:ea typeface="Cambria" panose="02040503050406030204" pitchFamily="18" charset="0"/>
              </a:rPr>
              <a:t>Nienależyte </a:t>
            </a:r>
            <a:r>
              <a:rPr lang="pl-PL" dirty="0">
                <a:solidFill>
                  <a:schemeClr val="tx1"/>
                </a:solidFill>
                <a:latin typeface="Cambria" panose="02040503050406030204" pitchFamily="18" charset="0"/>
                <a:ea typeface="Cambria" panose="02040503050406030204" pitchFamily="18" charset="0"/>
              </a:rPr>
              <a:t>wykonanie </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Tx/>
              <a:buChar char="-"/>
            </a:pPr>
            <a:r>
              <a:rPr lang="pl-PL" b="0" dirty="0">
                <a:solidFill>
                  <a:schemeClr val="tx1"/>
                </a:solidFill>
                <a:latin typeface="Cambria" panose="02040503050406030204" pitchFamily="18" charset="0"/>
                <a:ea typeface="Cambria" panose="02040503050406030204" pitchFamily="18" charset="0"/>
              </a:rPr>
              <a:t>który, z przyczyn leżących po jego stronie, w znacznym stopniu lub zakresie nie wykonał lub nienależycie wykonał albo długotrwale nienależycie wykonywał istotne zobowiązanie wynikające z wcześniejszej umowy w sprawie zamówienia publicznego lub umowy koncesji, co doprowadziło do wypowiedzenia lub odstąpienia od umowy, odszkodowania, wykonania zastępczego lub realizacji uprawnień z tytułu rękojmi za wady;</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6737238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2862322"/>
          </a:xfrm>
          <a:prstGeom prst="rect">
            <a:avLst/>
          </a:prstGeom>
          <a:noFill/>
        </p:spPr>
        <p:txBody>
          <a:bodyPr wrap="square" rtlCol="0">
            <a:spAutoFit/>
          </a:bodyPr>
          <a:lstStyle/>
          <a:p>
            <a:pPr algn="just"/>
            <a:r>
              <a:rPr lang="pl-PL" b="0" dirty="0">
                <a:solidFill>
                  <a:schemeClr val="tx1"/>
                </a:solidFill>
                <a:latin typeface="Cambria" panose="02040503050406030204" pitchFamily="18" charset="0"/>
                <a:ea typeface="Cambria" panose="02040503050406030204" pitchFamily="18" charset="0"/>
              </a:rPr>
              <a:t>Wykonawca nie powinien wypełniać JEDZ </a:t>
            </a:r>
            <a:r>
              <a:rPr lang="pl-PL" dirty="0">
                <a:solidFill>
                  <a:schemeClr val="tx1"/>
                </a:solidFill>
                <a:latin typeface="Cambria" panose="02040503050406030204" pitchFamily="18" charset="0"/>
                <a:ea typeface="Cambria" panose="02040503050406030204" pitchFamily="18" charset="0"/>
              </a:rPr>
              <a:t>sugerując się subiektywnymi odczuciami. </a:t>
            </a:r>
            <a:r>
              <a:rPr lang="pl-PL" b="0" dirty="0">
                <a:solidFill>
                  <a:schemeClr val="tx1"/>
                </a:solidFill>
                <a:latin typeface="Cambria" panose="02040503050406030204" pitchFamily="18" charset="0"/>
                <a:ea typeface="Cambria" panose="02040503050406030204" pitchFamily="18" charset="0"/>
              </a:rPr>
              <a:t>Wykonawca może dać im wyraz, może argumentować, że odstąpienie od umowy było niezasadne i w rezultacie nie doszło w jego opinii do rozwiązania umowy, ale zobowiązany jest wcześniej do rzetelnego przedstawienia Zamawiającemu swojej sytuacji. </a:t>
            </a:r>
          </a:p>
          <a:p>
            <a:pPr algn="just"/>
            <a:r>
              <a:rPr lang="pl-PL" b="0" dirty="0">
                <a:solidFill>
                  <a:schemeClr val="tx1"/>
                </a:solidFill>
                <a:latin typeface="Cambria" panose="02040503050406030204" pitchFamily="18" charset="0"/>
                <a:ea typeface="Cambria" panose="02040503050406030204" pitchFamily="18" charset="0"/>
              </a:rPr>
              <a:t>W przeciwnym wypadku wykonawca może być nawet podejrzewany o chęć zatajenia rzeczonych okoliczności.</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KIO 621/20</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3606155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5078313"/>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Wprowadzenie w błąd - celowe</a:t>
            </a:r>
          </a:p>
          <a:p>
            <a:pPr algn="just"/>
            <a:r>
              <a:rPr lang="pl-PL" dirty="0" smtClean="0">
                <a:solidFill>
                  <a:schemeClr val="tx1"/>
                </a:solidFill>
                <a:latin typeface="Cambria" panose="02040503050406030204" pitchFamily="18" charset="0"/>
                <a:ea typeface="Cambria" panose="02040503050406030204" pitchFamily="18" charset="0"/>
              </a:rPr>
              <a:t>Wprowadzenie </a:t>
            </a:r>
            <a:r>
              <a:rPr lang="pl-PL" dirty="0">
                <a:solidFill>
                  <a:schemeClr val="tx1"/>
                </a:solidFill>
                <a:latin typeface="Cambria" panose="02040503050406030204" pitchFamily="18" charset="0"/>
                <a:ea typeface="Cambria" panose="02040503050406030204" pitchFamily="18" charset="0"/>
              </a:rPr>
              <a:t>w błąd – lekkomyślność niedbalstwo </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Tx/>
              <a:buChar char="-"/>
            </a:pPr>
            <a:r>
              <a:rPr lang="pl-PL" b="0" dirty="0">
                <a:solidFill>
                  <a:schemeClr val="tx1"/>
                </a:solidFill>
                <a:latin typeface="Cambria" panose="02040503050406030204" pitchFamily="18" charset="0"/>
                <a:ea typeface="Cambria" panose="02040503050406030204" pitchFamily="18" charset="0"/>
              </a:rPr>
              <a:t>który w wyniku zamierzonego działania lub rażącego niedbalstwa wprowadził zamawiającego w błąd przy przedstawianiu informacji, że nie podlega wykluczeniu, spełnia warunki udziału w postępowaniu lub kryteria selekcji, co mogło mieć istotny wpływ na decyzje podejmowane przez zamawiającego w postępowaniu o udzielenie zamówienia, lub który zataił te informacje lub nie jest w stanie przedstawić wymaganych podmiotowych środków dowodowych;</a:t>
            </a:r>
          </a:p>
          <a:p>
            <a:pPr marL="285750" indent="-285750" algn="just">
              <a:buFontTx/>
              <a:buChar char="-"/>
            </a:pPr>
            <a:endParaRPr lang="pl-PL" b="0" dirty="0">
              <a:solidFill>
                <a:schemeClr val="tx1"/>
              </a:solidFill>
              <a:latin typeface="Cambria" panose="02040503050406030204" pitchFamily="18" charset="0"/>
              <a:ea typeface="Cambria" panose="02040503050406030204" pitchFamily="18" charset="0"/>
            </a:endParaRPr>
          </a:p>
          <a:p>
            <a:pPr marL="285750" indent="-285750" algn="just">
              <a:buFontTx/>
              <a:buChar char="-"/>
            </a:pPr>
            <a:r>
              <a:rPr lang="pl-PL" b="0" dirty="0">
                <a:solidFill>
                  <a:schemeClr val="tx1"/>
                </a:solidFill>
                <a:latin typeface="Cambria" panose="02040503050406030204" pitchFamily="18" charset="0"/>
                <a:ea typeface="Cambria" panose="02040503050406030204" pitchFamily="18" charset="0"/>
              </a:rPr>
              <a:t>który w wyniku lekkomyślności lub niedbalstwa przedstawił informacje wprowadzające w błąd, co mogło mieć istotny wpływ na decyzje podejmowane przez zamawiającego w postępowaniu o udzielenie zamówienia.</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Przesłanki nastręczające trudności interpretacyjnych !!!</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6899069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708981"/>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Bezprawny wpływ </a:t>
            </a:r>
          </a:p>
          <a:p>
            <a:pPr algn="just"/>
            <a:endParaRPr lang="pl-PL" sz="1000"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 który bezprawnie wpływał lub próbował wpływać na czynności zamawiającego lub próbował pozyskać lub pozyskał informacje poufne, mogące dać mu przewagę w postępowaniu o udzielenie zamówienia;</a:t>
            </a:r>
          </a:p>
          <a:p>
            <a:pPr algn="just"/>
            <a:endParaRPr lang="pl-PL" sz="1000"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Dokumentacja projektowa, składająca się na opis przedmiotu zamówienia, dla zapewnienia uczciwej konkurencji, powinna być udostępniania na równych zasadach wszystkim wykonawcom i dlatego nie powinna być udostępniona potencjalnym wykonawcom przed dokonaniem ogłoszenia o zamówieniu.</a:t>
            </a:r>
          </a:p>
          <a:p>
            <a:pPr algn="just"/>
            <a:r>
              <a:rPr lang="pl-PL" dirty="0">
                <a:solidFill>
                  <a:schemeClr val="tx1"/>
                </a:solidFill>
                <a:latin typeface="Cambria" panose="02040503050406030204" pitchFamily="18" charset="0"/>
                <a:ea typeface="Cambria" panose="02040503050406030204" pitchFamily="18" charset="0"/>
              </a:rPr>
              <a:t>KIO 2364/19</a:t>
            </a:r>
          </a:p>
          <a:p>
            <a:pPr algn="just"/>
            <a:endParaRPr lang="pl-PL" sz="1000" b="0" dirty="0">
              <a:solidFill>
                <a:schemeClr val="tx1"/>
              </a:solidFill>
              <a:latin typeface="Cambria" panose="02040503050406030204" pitchFamily="18" charset="0"/>
              <a:ea typeface="Cambria" panose="02040503050406030204" pitchFamily="18" charset="0"/>
            </a:endParaRPr>
          </a:p>
          <a:p>
            <a:pPr algn="just"/>
            <a:r>
              <a:rPr lang="pl-PL" b="0" dirty="0" smtClean="0">
                <a:solidFill>
                  <a:schemeClr val="tx1"/>
                </a:solidFill>
                <a:latin typeface="Cambria" panose="02040503050406030204" pitchFamily="18" charset="0"/>
                <a:ea typeface="Cambria" panose="02040503050406030204" pitchFamily="18" charset="0"/>
              </a:rPr>
              <a:t>Przepis </a:t>
            </a:r>
            <a:r>
              <a:rPr lang="pl-PL" b="0" dirty="0">
                <a:solidFill>
                  <a:schemeClr val="tx1"/>
                </a:solidFill>
                <a:latin typeface="Cambria" panose="02040503050406030204" pitchFamily="18" charset="0"/>
                <a:ea typeface="Cambria" panose="02040503050406030204" pitchFamily="18" charset="0"/>
              </a:rPr>
              <a:t>mówi o działaniu bezprawnym, a zatem sprzecznym z prawem. Nie chodzi tu więc o „czyny nacechowane negatywnie" lub „niemoralne". Postawienie zarzutów nie jest równoznaczne z orzeczeniem o popełnieniu czynu bezprawnego.</a:t>
            </a:r>
          </a:p>
          <a:p>
            <a:pPr algn="just"/>
            <a:r>
              <a:rPr lang="pl-PL" dirty="0">
                <a:solidFill>
                  <a:schemeClr val="tx1"/>
                </a:solidFill>
                <a:latin typeface="Cambria" panose="02040503050406030204" pitchFamily="18" charset="0"/>
                <a:ea typeface="Cambria" panose="02040503050406030204" pitchFamily="18" charset="0"/>
              </a:rPr>
              <a:t>KIO 156/17</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4652968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2862322"/>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Podstawy fakultatywne  - Warto zapamiętać</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Aby można było je stosować należy wpierw przewidzieć ich stosowanie w danym postępowaniu !!!</a:t>
            </a:r>
          </a:p>
          <a:p>
            <a:pPr algn="just"/>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Jeżeli zamawiający przewiduje wykluczenie wykonawcy na podstawie ust. 1, wskazuje podstawy wykluczenia w ogłoszeniu o zamówieniu lub dokumentach zamówienia.</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4021888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278094"/>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Kwalifikacja podmiotowa – aspekt pozytywny </a:t>
            </a:r>
          </a:p>
          <a:p>
            <a:pPr algn="just"/>
            <a:endParaRPr lang="pl-PL" sz="1000" b="0"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Warunki udziału w postępowaniu </a:t>
            </a:r>
          </a:p>
          <a:p>
            <a:pPr algn="just"/>
            <a:r>
              <a:rPr lang="pl-PL" b="0" dirty="0">
                <a:solidFill>
                  <a:schemeClr val="tx1"/>
                </a:solidFill>
                <a:latin typeface="Cambria" panose="02040503050406030204" pitchFamily="18" charset="0"/>
                <a:ea typeface="Cambria" panose="02040503050406030204" pitchFamily="18" charset="0"/>
              </a:rPr>
              <a:t>Zamawiający określa warunki udziału w postępowaniu </a:t>
            </a:r>
            <a:r>
              <a:rPr lang="pl-PL" dirty="0">
                <a:solidFill>
                  <a:schemeClr val="tx1"/>
                </a:solidFill>
                <a:latin typeface="Cambria" panose="02040503050406030204" pitchFamily="18" charset="0"/>
                <a:ea typeface="Cambria" panose="02040503050406030204" pitchFamily="18" charset="0"/>
              </a:rPr>
              <a:t>w sposób proporcjonalny </a:t>
            </a:r>
            <a:r>
              <a:rPr lang="pl-PL" b="0" dirty="0">
                <a:solidFill>
                  <a:schemeClr val="tx1"/>
                </a:solidFill>
                <a:latin typeface="Cambria" panose="02040503050406030204" pitchFamily="18" charset="0"/>
                <a:ea typeface="Cambria" panose="02040503050406030204" pitchFamily="18" charset="0"/>
              </a:rPr>
              <a:t>do przedmiotu zamówienia oraz umożliwiający ocenę zdolności wykonawcy do należytego wykonania zamówienia, w szczególności wyrażając je jako minimalne poziomy zdolności.</a:t>
            </a:r>
          </a:p>
          <a:p>
            <a:pPr algn="just"/>
            <a:endParaRPr lang="pl-PL" sz="1000" b="0" dirty="0">
              <a:solidFill>
                <a:schemeClr val="tx1"/>
              </a:solidFill>
              <a:latin typeface="Cambria" panose="02040503050406030204" pitchFamily="18" charset="0"/>
              <a:ea typeface="Cambria" panose="02040503050406030204" pitchFamily="18" charset="0"/>
            </a:endParaRPr>
          </a:p>
          <a:p>
            <a:pPr algn="just"/>
            <a:r>
              <a:rPr lang="pl-PL" b="0" dirty="0" smtClean="0">
                <a:solidFill>
                  <a:schemeClr val="tx1"/>
                </a:solidFill>
                <a:latin typeface="Cambria" panose="02040503050406030204" pitchFamily="18" charset="0"/>
                <a:ea typeface="Cambria" panose="02040503050406030204" pitchFamily="18" charset="0"/>
              </a:rPr>
              <a:t>Warunki </a:t>
            </a:r>
            <a:r>
              <a:rPr lang="pl-PL" b="0" dirty="0">
                <a:solidFill>
                  <a:schemeClr val="tx1"/>
                </a:solidFill>
                <a:latin typeface="Cambria" panose="02040503050406030204" pitchFamily="18" charset="0"/>
                <a:ea typeface="Cambria" panose="02040503050406030204" pitchFamily="18" charset="0"/>
              </a:rPr>
              <a:t>udziału w postępowaniu powinny być określone na minimalnym poziomie, tj. nie powinny ograniczać dostępu do zamówienia wykonawcom dającym rękojmię jego należytego wykonania, a tym samym nie mogą być określane ponad poziom niezbędny do osiągnięcia celu, jakim jest wyłonienie wykonawcy, który będzie zdolny prawidłowo zrealizować zamówienie, tj. w sposób zgodny z wymaganiami Zamawiającego określonymi w SIWZ.</a:t>
            </a:r>
          </a:p>
          <a:p>
            <a:pPr algn="just"/>
            <a:r>
              <a:rPr lang="pl-PL" dirty="0">
                <a:solidFill>
                  <a:schemeClr val="tx1"/>
                </a:solidFill>
                <a:latin typeface="Cambria" panose="02040503050406030204" pitchFamily="18" charset="0"/>
                <a:ea typeface="Cambria" panose="02040503050406030204" pitchFamily="18" charset="0"/>
              </a:rPr>
              <a:t>KIO 1342/19</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6046673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524315"/>
          </a:xfrm>
          <a:prstGeom prst="rect">
            <a:avLst/>
          </a:prstGeom>
          <a:noFill/>
        </p:spPr>
        <p:txBody>
          <a:bodyPr wrap="square" rtlCol="0">
            <a:spAutoFit/>
          </a:bodyPr>
          <a:lstStyle/>
          <a:p>
            <a:pPr algn="just"/>
            <a:r>
              <a:rPr lang="pl-PL" b="0" dirty="0">
                <a:solidFill>
                  <a:schemeClr val="tx1"/>
                </a:solidFill>
                <a:latin typeface="Cambria" panose="02040503050406030204" pitchFamily="18" charset="0"/>
                <a:ea typeface="Cambria" panose="02040503050406030204" pitchFamily="18" charset="0"/>
              </a:rPr>
              <a:t>Zasada proporcjonalności oznacza, że opisane przez zamawiającego warunki udziału w postępowaniu muszą być </a:t>
            </a:r>
            <a:r>
              <a:rPr lang="pl-PL" dirty="0">
                <a:solidFill>
                  <a:schemeClr val="tx1"/>
                </a:solidFill>
                <a:latin typeface="Cambria" panose="02040503050406030204" pitchFamily="18" charset="0"/>
                <a:ea typeface="Cambria" panose="02040503050406030204" pitchFamily="18" charset="0"/>
              </a:rPr>
              <a:t>uzasadnione wartością zamówienia, charakterystyką, zakresem, stopniem złożoności lub warunkami realizacji zamówienia. </a:t>
            </a:r>
            <a:r>
              <a:rPr lang="pl-PL" b="0" dirty="0">
                <a:solidFill>
                  <a:schemeClr val="tx1"/>
                </a:solidFill>
                <a:latin typeface="Cambria" panose="02040503050406030204" pitchFamily="18" charset="0"/>
                <a:ea typeface="Cambria" panose="02040503050406030204" pitchFamily="18" charset="0"/>
              </a:rPr>
              <a:t>Nie powinny ograniczać dostępu do zamówienia wykonawcom dającym rękojmię należytego jego wykonania. </a:t>
            </a:r>
            <a:r>
              <a:rPr lang="pl-PL" dirty="0">
                <a:solidFill>
                  <a:schemeClr val="tx1"/>
                </a:solidFill>
                <a:latin typeface="Cambria" panose="02040503050406030204" pitchFamily="18" charset="0"/>
                <a:ea typeface="Cambria" panose="02040503050406030204" pitchFamily="18" charset="0"/>
              </a:rPr>
              <a:t>Obowiązek proporcjonalnego powiązania warunków z przedmiotem zamówienia nie oznacza jednak nakazu dopuszczenia do zamówienia wszystkich podmiotów, w tym niezdolnych do jego realizacji. </a:t>
            </a:r>
            <a:r>
              <a:rPr lang="pl-PL" b="0" dirty="0" smtClean="0">
                <a:solidFill>
                  <a:schemeClr val="tx1"/>
                </a:solidFill>
                <a:latin typeface="Cambria" panose="02040503050406030204" pitchFamily="18" charset="0"/>
                <a:ea typeface="Cambria" panose="02040503050406030204" pitchFamily="18" charset="0"/>
              </a:rPr>
              <a:t>(…) Ponadto</a:t>
            </a:r>
            <a:r>
              <a:rPr lang="pl-PL" b="0" dirty="0">
                <a:solidFill>
                  <a:schemeClr val="tx1"/>
                </a:solidFill>
                <a:latin typeface="Cambria" panose="02040503050406030204" pitchFamily="18" charset="0"/>
                <a:ea typeface="Cambria" panose="02040503050406030204" pitchFamily="18" charset="0"/>
              </a:rPr>
              <a:t>, każdy warunek udziału w postępowaniu </a:t>
            </a:r>
            <a:r>
              <a:rPr lang="pl-PL" dirty="0">
                <a:solidFill>
                  <a:schemeClr val="tx1"/>
                </a:solidFill>
                <a:latin typeface="Cambria" panose="02040503050406030204" pitchFamily="18" charset="0"/>
                <a:ea typeface="Cambria" panose="02040503050406030204" pitchFamily="18" charset="0"/>
              </a:rPr>
              <a:t>musi być uzasadniony merytorycznie i znajdować usprawiedliwienie w specyfice przedmiotu zamówienia</a:t>
            </a:r>
            <a:r>
              <a:rPr lang="pl-PL" b="0" dirty="0">
                <a:solidFill>
                  <a:schemeClr val="tx1"/>
                </a:solidFill>
                <a:latin typeface="Cambria" panose="02040503050406030204" pitchFamily="18" charset="0"/>
                <a:ea typeface="Cambria" panose="02040503050406030204" pitchFamily="18" charset="0"/>
              </a:rPr>
              <a:t>. O określeniu warunków udziału w postępowaniu w sposób, który mógłby utrudnić uczciwą konkurencję można mówić wówczas, gdy warunki te zostaną określone </a:t>
            </a:r>
            <a:r>
              <a:rPr lang="pl-PL" dirty="0">
                <a:solidFill>
                  <a:schemeClr val="tx1"/>
                </a:solidFill>
                <a:latin typeface="Cambria" panose="02040503050406030204" pitchFamily="18" charset="0"/>
                <a:ea typeface="Cambria" panose="02040503050406030204" pitchFamily="18" charset="0"/>
              </a:rPr>
              <a:t>na tyle rygorystycznie, że nie będzie to uzasadnione potrzebami zamawiającego.</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KIO 51/19</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7487472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247317"/>
          </a:xfrm>
          <a:prstGeom prst="rect">
            <a:avLst/>
          </a:prstGeom>
          <a:noFill/>
        </p:spPr>
        <p:txBody>
          <a:bodyPr wrap="square" rtlCol="0">
            <a:spAutoFit/>
          </a:bodyPr>
          <a:lstStyle/>
          <a:p>
            <a:pPr algn="just"/>
            <a:r>
              <a:rPr lang="pl-PL" b="0" dirty="0" smtClean="0">
                <a:solidFill>
                  <a:schemeClr val="tx1"/>
                </a:solidFill>
                <a:latin typeface="Cambria" panose="02040503050406030204" pitchFamily="18" charset="0"/>
                <a:ea typeface="Cambria" panose="02040503050406030204" pitchFamily="18" charset="0"/>
              </a:rPr>
              <a:t>Przykład:</a:t>
            </a:r>
            <a:endParaRPr lang="pl-PL" b="0" dirty="0">
              <a:solidFill>
                <a:schemeClr val="tx1"/>
              </a:solidFill>
              <a:latin typeface="Cambria" panose="02040503050406030204" pitchFamily="18" charset="0"/>
              <a:ea typeface="Cambria" panose="02040503050406030204" pitchFamily="18" charset="0"/>
            </a:endParaRP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nakazuje zamawiającemu zmianę postanowień dokumentacji postępowania poprzez obniżenie kwoty warunku, dotyczącego posiadania zdolności ekonomicznej lub finansowej, w postaci polisy odpowiedzialności cywilnej w zakresie prowadzonej działalności związanej z przedmiotem zamówienia, do kwoty 50.000.000,00 zł,</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Wymóg zamawiającego – 70.000.000,00 zł </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Izba – Zamawiający nie wykazał, ani nie wyjaśnił, dlaczego wykonawcy dysponujący ubezpieczeniem OC na kwotę mniejszą niż 70.000.000,00 zł nie posiadają odpowiedniego potencjału ekonomicznego do właściwego zrealizowania przedmiotu zamówienia. </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4138566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3693319"/>
          </a:xfrm>
          <a:prstGeom prst="rect">
            <a:avLst/>
          </a:prstGeom>
          <a:noFill/>
        </p:spPr>
        <p:txBody>
          <a:bodyPr wrap="square" rtlCol="0">
            <a:spAutoFit/>
          </a:bodyPr>
          <a:lstStyle/>
          <a:p>
            <a:pPr algn="just"/>
            <a:r>
              <a:rPr lang="pl-PL" dirty="0">
                <a:solidFill>
                  <a:schemeClr val="tx1"/>
                </a:solidFill>
                <a:latin typeface="Cambria" panose="02040503050406030204" pitchFamily="18" charset="0"/>
                <a:ea typeface="Cambria" panose="02040503050406030204" pitchFamily="18" charset="0"/>
              </a:rPr>
              <a:t>Rodzaje warunków:</a:t>
            </a:r>
          </a:p>
          <a:p>
            <a:pPr algn="just"/>
            <a:endParaRPr lang="pl-PL" dirty="0">
              <a:solidFill>
                <a:schemeClr val="tx1"/>
              </a:solidFill>
              <a:latin typeface="Cambria" panose="02040503050406030204" pitchFamily="18" charset="0"/>
              <a:ea typeface="Cambria" panose="02040503050406030204" pitchFamily="18" charset="0"/>
            </a:endParaRPr>
          </a:p>
          <a:p>
            <a:pPr algn="just"/>
            <a:r>
              <a:rPr lang="pl-PL" dirty="0">
                <a:solidFill>
                  <a:schemeClr val="tx1"/>
                </a:solidFill>
                <a:latin typeface="Cambria" panose="02040503050406030204" pitchFamily="18" charset="0"/>
                <a:ea typeface="Cambria" panose="02040503050406030204" pitchFamily="18" charset="0"/>
              </a:rPr>
              <a:t>Warunki udziału w postępowaniu mogą dotyczyć:</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zdolności do występowania w obrocie gospodarczym;</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uprawnień do prowadzenia określonej działalności gospodarczej lub zawodowej, o ile wynika to z odrębnych przepisów;</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sytuacji ekonomicznej lub finansowej;</a:t>
            </a:r>
          </a:p>
          <a:p>
            <a:pPr algn="just"/>
            <a:endParaRPr lang="pl-PL" b="0" dirty="0">
              <a:solidFill>
                <a:schemeClr val="tx1"/>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zdolności technicznej lub zawodowej.</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6880268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660033"/>
                </a:solidFill>
              </a:rPr>
              <a:t>      PROCEDURA UNIJNA  </a:t>
            </a:r>
            <a:endParaRPr lang="pl-PL" sz="3600" b="1" dirty="0">
              <a:solidFill>
                <a:srgbClr val="660033"/>
              </a:solidFill>
            </a:endParaRPr>
          </a:p>
        </p:txBody>
      </p:sp>
      <p:sp>
        <p:nvSpPr>
          <p:cNvPr id="3" name="pole tekstowe 2"/>
          <p:cNvSpPr txBox="1"/>
          <p:nvPr/>
        </p:nvSpPr>
        <p:spPr>
          <a:xfrm>
            <a:off x="611560" y="1628800"/>
            <a:ext cx="8075240" cy="4247317"/>
          </a:xfrm>
          <a:prstGeom prst="rect">
            <a:avLst/>
          </a:prstGeom>
          <a:noFill/>
        </p:spPr>
        <p:txBody>
          <a:bodyPr wrap="square" rtlCol="0">
            <a:spAutoFit/>
          </a:bodyPr>
          <a:lstStyle/>
          <a:p>
            <a:pPr marL="400050" indent="-400050" algn="just">
              <a:buAutoNum type="romanUcPeriod"/>
            </a:pPr>
            <a:r>
              <a:rPr lang="pl-PL" dirty="0">
                <a:solidFill>
                  <a:schemeClr val="tx1"/>
                </a:solidFill>
                <a:latin typeface="Cambria" panose="02040503050406030204" pitchFamily="18" charset="0"/>
                <a:ea typeface="Cambria" panose="02040503050406030204" pitchFamily="18" charset="0"/>
              </a:rPr>
              <a:t>Warunek posiadania zdolności do występowania w obrocie gospodarczym.</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dirty="0">
                <a:solidFill>
                  <a:schemeClr val="tx1"/>
                </a:solidFill>
                <a:latin typeface="Cambria" panose="02040503050406030204" pitchFamily="18" charset="0"/>
                <a:ea typeface="Cambria" panose="02040503050406030204" pitchFamily="18" charset="0"/>
              </a:rPr>
              <a:t>W odniesieniu do warunku dotyczącego zdolności do występowania w obrocie gospodarczym zamawiający może wymagać, aby wykonawcy prowadzący działalność gospodarczą lub zawodową byli wpisani do jednego z rejestrów zawodowych lub handlowych prowadzonych w kraju, w którym mają siedzibę lub miejsce zamieszkania.</a:t>
            </a:r>
          </a:p>
          <a:p>
            <a:pPr algn="just"/>
            <a:endParaRPr lang="pl-PL" b="0" dirty="0">
              <a:solidFill>
                <a:schemeClr val="tx1"/>
              </a:solidFill>
              <a:latin typeface="Cambria" panose="02040503050406030204" pitchFamily="18" charset="0"/>
              <a:ea typeface="Cambria" panose="02040503050406030204" pitchFamily="18" charset="0"/>
            </a:endParaRPr>
          </a:p>
          <a:p>
            <a:pPr algn="just"/>
            <a:r>
              <a:rPr lang="pl-PL" b="0" u="sng" dirty="0">
                <a:solidFill>
                  <a:schemeClr val="tx1"/>
                </a:solidFill>
                <a:latin typeface="Cambria" panose="02040503050406030204" pitchFamily="18" charset="0"/>
                <a:ea typeface="Cambria" panose="02040503050406030204" pitchFamily="18" charset="0"/>
              </a:rPr>
              <a:t>Rejestry zawodowe – przykłady:</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Rejestr zawodowy biegłych rewidentów,</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Rejestr zawodowy doradców podatkowych,</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Lista adwokatów / radców prawnych</a:t>
            </a:r>
          </a:p>
          <a:p>
            <a:pPr marL="285750" indent="-285750" algn="just">
              <a:buFont typeface="Wingdings" panose="05000000000000000000" pitchFamily="2" charset="2"/>
              <a:buChar char="§"/>
            </a:pPr>
            <a:r>
              <a:rPr lang="pl-PL" b="0" dirty="0">
                <a:solidFill>
                  <a:schemeClr val="tx1"/>
                </a:solidFill>
                <a:latin typeface="Cambria" panose="02040503050406030204" pitchFamily="18" charset="0"/>
                <a:ea typeface="Cambria" panose="02040503050406030204" pitchFamily="18" charset="0"/>
              </a:rPr>
              <a:t>Rejestr pośredników ubezpieczeniowych,</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78987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celaria - wzór">
  <a:themeElements>
    <a:clrScheme name="abc">
      <a:dk1>
        <a:sysClr val="windowText" lastClr="000000"/>
      </a:dk1>
      <a:lt1>
        <a:sysClr val="window" lastClr="FFFFFF"/>
      </a:lt1>
      <a:dk2>
        <a:srgbClr val="712B30"/>
      </a:dk2>
      <a:lt2>
        <a:srgbClr val="EEECE1"/>
      </a:lt2>
      <a:accent1>
        <a:srgbClr val="953734"/>
      </a:accent1>
      <a:accent2>
        <a:srgbClr val="D99694"/>
      </a:accent2>
      <a:accent3>
        <a:srgbClr val="E5B9B7"/>
      </a:accent3>
      <a:accent4>
        <a:srgbClr val="712B30"/>
      </a:accent4>
      <a:accent5>
        <a:srgbClr val="94424A"/>
      </a:accent5>
      <a:accent6>
        <a:srgbClr val="E5B9B7"/>
      </a:accent6>
      <a:hlink>
        <a:srgbClr val="632423"/>
      </a:hlink>
      <a:folHlink>
        <a:srgbClr val="F2DCDB"/>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ojekt niestandard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Kancelaria - wzór</Template>
  <TotalTime>12470</TotalTime>
  <Words>11451</Words>
  <Application>Microsoft Office PowerPoint</Application>
  <PresentationFormat>Pokaz na ekranie (4:3)</PresentationFormat>
  <Paragraphs>1416</Paragraphs>
  <Slides>142</Slides>
  <Notes>142</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142</vt:i4>
      </vt:variant>
    </vt:vector>
  </HeadingPairs>
  <TitlesOfParts>
    <vt:vector size="150" baseType="lpstr">
      <vt:lpstr>Arial</vt:lpstr>
      <vt:lpstr>Calibri</vt:lpstr>
      <vt:lpstr>Cambria</vt:lpstr>
      <vt:lpstr>Franklin Gothic Medium</vt:lpstr>
      <vt:lpstr>Georgia</vt:lpstr>
      <vt:lpstr>Wingdings</vt:lpstr>
      <vt:lpstr>Kancelaria - wzór</vt:lpstr>
      <vt:lpstr>Projekt niestandardowy</vt:lpstr>
      <vt:lpstr>Prezentacja programu PowerPoint</vt:lpstr>
      <vt:lpstr>      Dlaczego nowe PZP?</vt:lpstr>
      <vt:lpstr>      Dlaczego nowe PZP?</vt:lpstr>
      <vt:lpstr>NOWE PZP  – zasady stosowania według wartości – </vt:lpstr>
      <vt:lpstr>NOWE PZP  – zasady stosowania według wartości – </vt:lpstr>
      <vt:lpstr>      Nowe PZP</vt:lpstr>
      <vt:lpstr>      Nowe PZP</vt:lpstr>
      <vt:lpstr>      BLOK 1 </vt:lpstr>
      <vt:lpstr>      PLANOWANIE </vt:lpstr>
      <vt:lpstr>      PLANOWANIE – CZEGO DOTYCZY</vt:lpstr>
      <vt:lpstr>      PLAN POSTĘPOWAŃ – CHARAKTERYSTYKA </vt:lpstr>
      <vt:lpstr>      PLAN POSTĘPOWAŃ – ZAWARTOŚĆ </vt:lpstr>
      <vt:lpstr>      PLAN POSTĘPOWAŃ – ZAWARTOŚĆ </vt:lpstr>
      <vt:lpstr>      PLAN POSTĘPOWAŃ – ZASADY AGREGACJI </vt:lpstr>
      <vt:lpstr>     ZASADY AGREGACJI - PRZYKŁADY</vt:lpstr>
      <vt:lpstr>     ZASADY AGREGACJI - PRZYKŁADY</vt:lpstr>
      <vt:lpstr>      PLAN POSTĘPOWAŃ – ZAMÓWIENIA NIEPLANOWANE</vt:lpstr>
      <vt:lpstr>      PLAN POSTĘPOWAŃ – ZAMÓWIENIA NIEPLANOWANE</vt:lpstr>
      <vt:lpstr>      PLAN POSTĘPOWAŃ – ZAMÓWIENIA NIEPLANOWANE</vt:lpstr>
      <vt:lpstr>      PLAN POSTĘPOWAŃ – AKTUALIZACJA</vt:lpstr>
      <vt:lpstr>      PLAN POSTĘPOWAŃ – SCHEMAT  Z REGULAMINU (par. 9)</vt:lpstr>
      <vt:lpstr>      SZACOWANIE </vt:lpstr>
      <vt:lpstr>      SZACOWANIE </vt:lpstr>
      <vt:lpstr>      SZACOWANIE </vt:lpstr>
      <vt:lpstr>      SZACOWANIE </vt:lpstr>
      <vt:lpstr>      SZACOWANIE – JEDNOSTKI WYODRĘBNIONE</vt:lpstr>
      <vt:lpstr>      SZACOWANIE - SPOSOBY</vt:lpstr>
      <vt:lpstr>      SZACOWANIE - SPOSOBY</vt:lpstr>
      <vt:lpstr>      SZACOWANIE - SPOSOBY</vt:lpstr>
      <vt:lpstr>      SZACOWANIE - SPOSOBY</vt:lpstr>
      <vt:lpstr>      SZACOWANIE – PROCES ZAKUPOWY</vt:lpstr>
      <vt:lpstr>      SZACOWANIE – PROCES ZAKUPOWY</vt:lpstr>
      <vt:lpstr>      SZACOWANIE – WYŻSZE CENY OFERT</vt:lpstr>
      <vt:lpstr>      ANALIZA POTRZEB</vt:lpstr>
      <vt:lpstr>      ANALIZA POTRZEB</vt:lpstr>
      <vt:lpstr>      WSTĘPNE KONSULTACJE RYNKOWE</vt:lpstr>
      <vt:lpstr>      WSTĘPNE KONSULTACJE RYNKOWE</vt:lpstr>
      <vt:lpstr>      ETAP – PROWADZENIE POSTĘPOWANIA</vt:lpstr>
      <vt:lpstr>      ETAP – PROWADZENIE POSTĘPOWANIA</vt:lpstr>
      <vt:lpstr>      ETAP – PROWADZENIE POSTĘPOWANIA</vt:lpstr>
      <vt:lpstr>      ETAP – PROWADZENIE POSTĘPOWANIA</vt:lpstr>
      <vt:lpstr>      ETAP – PROWADZENIE POSTĘPOWANIA</vt:lpstr>
      <vt:lpstr>      ETAP – PROWADZENIE POSTĘPOWANIA</vt:lpstr>
      <vt:lpstr>      ETAP – PROWADZENIE POSTĘPOWANIA</vt:lpstr>
      <vt:lpstr>      ETAP – PROWADZENIE POSTĘPOWANIA</vt:lpstr>
      <vt:lpstr>      ETAP – PROWADZENIE POSTĘPOWANIA</vt:lpstr>
      <vt:lpstr>      ETAP – PROWADZENIE POSTĘPOWANIA</vt:lpstr>
      <vt:lpstr>      ETAP – PROWADZENIE POSTĘPOWANIA</vt:lpstr>
      <vt:lpstr>      ETAP – PROWADZENIE POSTĘPOWANIA</vt:lpstr>
      <vt:lpstr>      ETAP – PROWADZENIE POSTĘPOWANIA</vt:lpstr>
      <vt:lpstr>      ETAP – PROWADZENIE POSTĘPOWANIA</vt:lpstr>
      <vt:lpstr>      ETAP – PROWADZENIE POSTĘPOWANIA</vt:lpstr>
      <vt:lpstr>      BLOK 2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UNIJNA  </vt:lpstr>
      <vt:lpstr>      PROCEDURA KRAJOWA  – DZIAŁ IV ROZDZIAŁ III REGULAMINU – </vt:lpstr>
      <vt:lpstr>      PROCEDURA KRAJOWA</vt:lpstr>
      <vt:lpstr>      PROCEDURA KRAJOWA</vt:lpstr>
      <vt:lpstr>      PROCEDURA KRAJOWA</vt:lpstr>
      <vt:lpstr>      PROCEDURA KRAJOWA</vt:lpstr>
      <vt:lpstr>      PROCEDURA KRAJOWA</vt:lpstr>
      <vt:lpstr>      BLOK 3 </vt:lpstr>
      <vt:lpstr>      PROCESY ZAKUPOWE</vt:lpstr>
      <vt:lpstr>      PROCESY ZAKUPOWE</vt:lpstr>
      <vt:lpstr>      PROCESY ZAKUPOWE</vt:lpstr>
      <vt:lpstr>      ZAGADNIENIA DODATKOWE </vt:lpstr>
      <vt:lpstr>      ZAGADNIENIA DODATKOWE </vt:lpstr>
      <vt:lpstr>      ZAGADNIENIA DODATKOWE </vt:lpstr>
      <vt:lpstr>      ZAGADNIENIA DODATKOWE </vt:lpstr>
      <vt:lpstr>      ZAGADNIENIA DODATKOWE </vt:lpstr>
      <vt:lpstr>      ZAGADNIENIA DODATKOWE </vt:lpstr>
      <vt:lpstr>      ZAGADNIENIA DODATKOWE </vt:lpstr>
      <vt:lpstr>      ZAGADNIENIA DODATKOWE </vt:lpstr>
      <vt:lpstr>   Dziękuję za uwagę </vt:lpstr>
    </vt:vector>
  </TitlesOfParts>
  <Company>xxx</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zamówień  publicznych – najnowsze zmiany  Warszawa, wrzesień 2008</dc:title>
  <dc:creator>Kancelaria Prawna</dc:creator>
  <cp:lastModifiedBy>Grzegorz Matejczuk</cp:lastModifiedBy>
  <cp:revision>595</cp:revision>
  <cp:lastPrinted>2019-04-09T17:19:38Z</cp:lastPrinted>
  <dcterms:created xsi:type="dcterms:W3CDTF">2008-08-05T12:46:05Z</dcterms:created>
  <dcterms:modified xsi:type="dcterms:W3CDTF">2021-02-02T08:15:53Z</dcterms:modified>
</cp:coreProperties>
</file>